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8" r:id="rId13"/>
    <p:sldId id="267" r:id="rId14"/>
    <p:sldId id="269" r:id="rId15"/>
    <p:sldId id="270" r:id="rId16"/>
    <p:sldId id="271" r:id="rId17"/>
    <p:sldId id="272" r:id="rId18"/>
    <p:sldId id="273" r:id="rId19"/>
    <p:sldId id="274" r:id="rId2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7C80"/>
    <a:srgbClr val="CC0000"/>
    <a:srgbClr val="FFCC66"/>
    <a:srgbClr val="FF505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48" d="100"/>
          <a:sy n="48" d="100"/>
        </p:scale>
        <p:origin x="-1146" y="3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25.03.2014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25.03.2014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25.03.2014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25.03.2014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25.03.2014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25.03.2014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25.03.2014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25.03.2014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25.03.2014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25.03.2014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25.03.2014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25.03.2014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33.jpeg"/><Relationship Id="rId1" Type="http://schemas.openxmlformats.org/officeDocument/2006/relationships/slideLayout" Target="../slideLayouts/slideLayout2.xml"/><Relationship Id="rId5" Type="http://schemas.openxmlformats.org/officeDocument/2006/relationships/image" Target="../media/image49.jpeg"/><Relationship Id="rId4" Type="http://schemas.openxmlformats.org/officeDocument/2006/relationships/image" Target="../media/image48.jpeg"/></Relationships>
</file>

<file path=ppt/slides/_rels/slide1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2.xml"/><Relationship Id="rId5" Type="http://schemas.openxmlformats.org/officeDocument/2006/relationships/image" Target="../media/image53.jpeg"/><Relationship Id="rId4" Type="http://schemas.openxmlformats.org/officeDocument/2006/relationships/image" Target="../media/image52.jpeg"/></Relationships>
</file>

<file path=ppt/slides/_rels/slide1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2.xml"/><Relationship Id="rId5" Type="http://schemas.openxmlformats.org/officeDocument/2006/relationships/image" Target="../media/image57.jpeg"/><Relationship Id="rId4" Type="http://schemas.openxmlformats.org/officeDocument/2006/relationships/image" Target="../media/image56.jpeg"/></Relationships>
</file>

<file path=ppt/slides/_rels/slide13.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2.xml"/><Relationship Id="rId4" Type="http://schemas.openxmlformats.org/officeDocument/2006/relationships/image" Target="../media/image60.jpeg"/></Relationships>
</file>

<file path=ppt/slides/_rels/slide14.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2.xml"/><Relationship Id="rId5" Type="http://schemas.openxmlformats.org/officeDocument/2006/relationships/image" Target="../media/image64.jpeg"/><Relationship Id="rId4" Type="http://schemas.openxmlformats.org/officeDocument/2006/relationships/image" Target="../media/image63.jpeg"/></Relationships>
</file>

<file path=ppt/slides/_rels/slide15.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2.xml"/><Relationship Id="rId5" Type="http://schemas.openxmlformats.org/officeDocument/2006/relationships/image" Target="../media/image68.jpeg"/><Relationship Id="rId4" Type="http://schemas.openxmlformats.org/officeDocument/2006/relationships/image" Target="../media/image67.jpeg"/></Relationships>
</file>

<file path=ppt/slides/_rels/slide16.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2.xml"/><Relationship Id="rId4" Type="http://schemas.openxmlformats.org/officeDocument/2006/relationships/image" Target="../media/image71.jpeg"/></Relationships>
</file>

<file path=ppt/slides/_rels/slide17.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2.xml"/><Relationship Id="rId4" Type="http://schemas.openxmlformats.org/officeDocument/2006/relationships/image" Target="../media/image74.jpeg"/></Relationships>
</file>

<file path=ppt/slides/_rels/slide18.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slideLayout" Target="../slideLayouts/slideLayout2.xml"/><Relationship Id="rId5" Type="http://schemas.openxmlformats.org/officeDocument/2006/relationships/image" Target="../media/image78.jpeg"/><Relationship Id="rId4" Type="http://schemas.openxmlformats.org/officeDocument/2006/relationships/image" Target="../media/image77.jpeg"/></Relationships>
</file>

<file path=ppt/slides/_rels/slide19.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4.xml"/><Relationship Id="rId5" Type="http://schemas.openxmlformats.org/officeDocument/2006/relationships/image" Target="../media/image19.jpeg"/><Relationship Id="rId4" Type="http://schemas.openxmlformats.org/officeDocument/2006/relationships/image" Target="../media/image18.jpeg"/></Relationships>
</file>

<file path=ppt/slides/_rels/slide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jpeg"/></Relationships>
</file>

<file path=ppt/slides/_rels/slide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 Id="rId5" Type="http://schemas.openxmlformats.org/officeDocument/2006/relationships/image" Target="../media/image32.jpeg"/><Relationship Id="rId4" Type="http://schemas.openxmlformats.org/officeDocument/2006/relationships/image" Target="../media/image31.jpeg"/></Relationships>
</file>

<file path=ppt/slides/_rels/slide9.xml.rels><?xml version="1.0" encoding="UTF-8" standalone="yes"?>
<Relationships xmlns="http://schemas.openxmlformats.org/package/2006/relationships"><Relationship Id="rId8" Type="http://schemas.openxmlformats.org/officeDocument/2006/relationships/image" Target="../media/image39.jpeg"/><Relationship Id="rId13" Type="http://schemas.openxmlformats.org/officeDocument/2006/relationships/image" Target="../media/image44.jpeg"/><Relationship Id="rId3" Type="http://schemas.openxmlformats.org/officeDocument/2006/relationships/image" Target="../media/image34.jpeg"/><Relationship Id="rId7" Type="http://schemas.openxmlformats.org/officeDocument/2006/relationships/image" Target="../media/image38.jpeg"/><Relationship Id="rId12" Type="http://schemas.openxmlformats.org/officeDocument/2006/relationships/image" Target="../media/image43.jpeg"/><Relationship Id="rId2" Type="http://schemas.openxmlformats.org/officeDocument/2006/relationships/image" Target="../media/image33.jpeg"/><Relationship Id="rId1" Type="http://schemas.openxmlformats.org/officeDocument/2006/relationships/slideLayout" Target="../slideLayouts/slideLayout2.xml"/><Relationship Id="rId6" Type="http://schemas.openxmlformats.org/officeDocument/2006/relationships/image" Target="../media/image37.jpeg"/><Relationship Id="rId11" Type="http://schemas.openxmlformats.org/officeDocument/2006/relationships/image" Target="../media/image42.jpeg"/><Relationship Id="rId5" Type="http://schemas.openxmlformats.org/officeDocument/2006/relationships/image" Target="../media/image36.jpeg"/><Relationship Id="rId15" Type="http://schemas.openxmlformats.org/officeDocument/2006/relationships/image" Target="../media/image46.jpeg"/><Relationship Id="rId10" Type="http://schemas.openxmlformats.org/officeDocument/2006/relationships/image" Target="../media/image41.jpeg"/><Relationship Id="rId4" Type="http://schemas.openxmlformats.org/officeDocument/2006/relationships/image" Target="../media/image35.jpeg"/><Relationship Id="rId9" Type="http://schemas.openxmlformats.org/officeDocument/2006/relationships/image" Target="../media/image40.jpeg"/><Relationship Id="rId14" Type="http://schemas.openxmlformats.org/officeDocument/2006/relationships/image" Target="../media/image45.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83000"/>
            <a:lum/>
          </a:blip>
          <a:srcRect/>
          <a:stretch>
            <a:fillRect t="-16000" b="-16000"/>
          </a:stretch>
        </a:blipFill>
        <a:effectLst/>
      </p:bgPr>
    </p:bg>
    <p:spTree>
      <p:nvGrpSpPr>
        <p:cNvPr id="1" name=""/>
        <p:cNvGrpSpPr/>
        <p:nvPr/>
      </p:nvGrpSpPr>
      <p:grpSpPr>
        <a:xfrm>
          <a:off x="0" y="0"/>
          <a:ext cx="0" cy="0"/>
          <a:chOff x="0" y="0"/>
          <a:chExt cx="0" cy="0"/>
        </a:xfrm>
      </p:grpSpPr>
      <p:pic>
        <p:nvPicPr>
          <p:cNvPr id="9218" name="Picture 2" descr="http://img-fotki.yandex.ru/get/4522/102699435.3fd/0_72b32_b16042a5_XL"/>
          <p:cNvPicPr>
            <a:picLocks noChangeAspect="1" noChangeArrowheads="1"/>
          </p:cNvPicPr>
          <p:nvPr/>
        </p:nvPicPr>
        <p:blipFill>
          <a:blip r:embed="rId3" cstate="print">
            <a:lum bright="20000"/>
          </a:blip>
          <a:srcRect/>
          <a:stretch>
            <a:fillRect/>
          </a:stretch>
        </p:blipFill>
        <p:spPr bwMode="auto">
          <a:xfrm>
            <a:off x="-612576" y="0"/>
            <a:ext cx="10297144" cy="4464496"/>
          </a:xfrm>
          <a:prstGeom prst="rect">
            <a:avLst/>
          </a:prstGeom>
          <a:noFill/>
        </p:spPr>
      </p:pic>
      <p:sp>
        <p:nvSpPr>
          <p:cNvPr id="5" name="Прямоугольник 4"/>
          <p:cNvSpPr/>
          <p:nvPr/>
        </p:nvSpPr>
        <p:spPr>
          <a:xfrm>
            <a:off x="-108520" y="1988840"/>
            <a:ext cx="9252520" cy="1323439"/>
          </a:xfrm>
          <a:prstGeom prst="rect">
            <a:avLst/>
          </a:prstGeom>
          <a:noFill/>
        </p:spPr>
        <p:txBody>
          <a:bodyPr wrap="square" lIns="91440" tIns="45720" rIns="91440" bIns="45720">
            <a:spAutoFit/>
          </a:bodyPr>
          <a:lstStyle/>
          <a:p>
            <a:pPr algn="ctr"/>
            <a:r>
              <a:rPr lang="en-US" sz="8000" b="1" dirty="0" smtClean="0">
                <a:gradFill flip="none" rotWithShape="1">
                  <a:gsLst>
                    <a:gs pos="40000">
                      <a:srgbClr val="FFF200">
                        <a:alpha val="95000"/>
                      </a:srgbClr>
                    </a:gs>
                    <a:gs pos="45000">
                      <a:srgbClr val="FF7A00"/>
                    </a:gs>
                    <a:gs pos="70000">
                      <a:srgbClr val="FF0300"/>
                    </a:gs>
                    <a:gs pos="100000">
                      <a:srgbClr val="4D0808"/>
                    </a:gs>
                  </a:gsLst>
                  <a:lin ang="13500000" scaled="1"/>
                  <a:tileRect/>
                </a:gradFill>
                <a:effectLst>
                  <a:glow rad="63500">
                    <a:schemeClr val="accent6">
                      <a:satMod val="175000"/>
                      <a:alpha val="40000"/>
                    </a:schemeClr>
                  </a:glow>
                  <a:outerShdw blurRad="38100" dist="38100" dir="2700000" algn="tl">
                    <a:srgbClr val="000000">
                      <a:alpha val="43137"/>
                    </a:srgbClr>
                  </a:outerShdw>
                </a:effectLst>
                <a:latin typeface="Monotype Corsiva" pitchFamily="66" charset="0"/>
              </a:rPr>
              <a:t>The city of symphony</a:t>
            </a:r>
            <a:endParaRPr lang="ru-RU" sz="8000" b="1" cap="none" spc="0" dirty="0">
              <a:ln w="10541" cmpd="sng">
                <a:solidFill>
                  <a:srgbClr val="7D7D7D">
                    <a:tint val="100000"/>
                    <a:shade val="100000"/>
                    <a:satMod val="110000"/>
                  </a:srgbClr>
                </a:solidFill>
                <a:prstDash val="solid"/>
              </a:ln>
              <a:gradFill flip="none" rotWithShape="1">
                <a:gsLst>
                  <a:gs pos="40000">
                    <a:srgbClr val="FFF200">
                      <a:alpha val="95000"/>
                    </a:srgbClr>
                  </a:gs>
                  <a:gs pos="45000">
                    <a:srgbClr val="FF7A00"/>
                  </a:gs>
                  <a:gs pos="70000">
                    <a:srgbClr val="FF0300"/>
                  </a:gs>
                  <a:gs pos="100000">
                    <a:srgbClr val="4D0808"/>
                  </a:gs>
                </a:gsLst>
                <a:lin ang="13500000" scaled="1"/>
                <a:tileRect/>
              </a:gradFill>
              <a:effectLst>
                <a:glow rad="63500">
                  <a:schemeClr val="accent6">
                    <a:satMod val="175000"/>
                    <a:alpha val="40000"/>
                  </a:schemeClr>
                </a:glow>
                <a:outerShdw blurRad="38100" dist="38100" dir="2700000" algn="tl">
                  <a:srgbClr val="000000">
                    <a:alpha val="43137"/>
                  </a:srgbClr>
                </a:outerShdw>
              </a:effectLst>
              <a:latin typeface="Monotype Corsiva" pitchFamily="66" charset="0"/>
            </a:endParaRPr>
          </a:p>
        </p:txBody>
      </p:sp>
      <p:pic>
        <p:nvPicPr>
          <p:cNvPr id="8" name="Рисунок 7" descr="fthets5uy.bmp"/>
          <p:cNvPicPr>
            <a:picLocks noChangeAspect="1"/>
          </p:cNvPicPr>
          <p:nvPr/>
        </p:nvPicPr>
        <p:blipFill>
          <a:blip r:embed="rId4" cstate="print">
            <a:clrChange>
              <a:clrFrom>
                <a:srgbClr val="FFFFFF"/>
              </a:clrFrom>
              <a:clrTo>
                <a:srgbClr val="FFFFFF">
                  <a:alpha val="0"/>
                </a:srgbClr>
              </a:clrTo>
            </a:clrChange>
          </a:blip>
          <a:stretch>
            <a:fillRect/>
          </a:stretch>
        </p:blipFill>
        <p:spPr>
          <a:xfrm>
            <a:off x="2555776" y="3429000"/>
            <a:ext cx="5832648" cy="3168352"/>
          </a:xfrm>
          <a:prstGeom prst="rect">
            <a:avLst/>
          </a:prstGeom>
        </p:spPr>
      </p:pic>
      <p:pic>
        <p:nvPicPr>
          <p:cNvPr id="9220" name="Picture 4" descr="http://s58.radikal.ru/i159/1208/21/eaa41a307df0.jpg"/>
          <p:cNvPicPr>
            <a:picLocks noChangeAspect="1" noChangeArrowheads="1"/>
          </p:cNvPicPr>
          <p:nvPr/>
        </p:nvPicPr>
        <p:blipFill>
          <a:blip r:embed="rId5" cstate="print">
            <a:lum bright="10000"/>
          </a:blip>
          <a:srcRect/>
          <a:stretch>
            <a:fillRect/>
          </a:stretch>
        </p:blipFill>
        <p:spPr bwMode="auto">
          <a:xfrm>
            <a:off x="5436096" y="260648"/>
            <a:ext cx="2292085" cy="171906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9222" name="Picture 6" descr="http://www.fresher.ru/images7/luchshie-goroda-mira-dlya-prozhivaniya-2011/52.jpg"/>
          <p:cNvPicPr>
            <a:picLocks noChangeAspect="1" noChangeArrowheads="1"/>
          </p:cNvPicPr>
          <p:nvPr/>
        </p:nvPicPr>
        <p:blipFill>
          <a:blip r:embed="rId6" cstate="print">
            <a:lum bright="10000"/>
          </a:blip>
          <a:srcRect/>
          <a:stretch>
            <a:fillRect/>
          </a:stretch>
        </p:blipFill>
        <p:spPr bwMode="auto">
          <a:xfrm rot="945868" flipH="1">
            <a:off x="453091" y="4253474"/>
            <a:ext cx="2679594" cy="201169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newsfla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86000"/>
            <a:lum bright="15000" contrast="14000"/>
          </a:blip>
          <a:srcRect/>
          <a:stretch>
            <a:fillRect l="-11000" r="-11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0"/>
            <a:ext cx="8229600" cy="1143000"/>
          </a:xfrm>
        </p:spPr>
        <p:txBody>
          <a:bodyPr>
            <a:normAutofit/>
          </a:bodyPr>
          <a:lstStyle/>
          <a:p>
            <a:r>
              <a:rPr lang="en-US" sz="5900" b="1" dirty="0" smtClean="0">
                <a:solidFill>
                  <a:srgbClr val="00B050"/>
                </a:solidFill>
                <a:latin typeface="Old English Text MT" pitchFamily="66" charset="0"/>
              </a:rPr>
              <a:t>Prater</a:t>
            </a:r>
            <a:endParaRPr lang="ru-RU" sz="5900" b="1" dirty="0" smtClean="0">
              <a:solidFill>
                <a:srgbClr val="00B050"/>
              </a:solidFill>
              <a:latin typeface="Old English Text MT" pitchFamily="66" charset="0"/>
            </a:endParaRPr>
          </a:p>
        </p:txBody>
      </p:sp>
      <p:sp>
        <p:nvSpPr>
          <p:cNvPr id="3" name="Содержимое 2"/>
          <p:cNvSpPr>
            <a:spLocks noGrp="1"/>
          </p:cNvSpPr>
          <p:nvPr>
            <p:ph idx="1"/>
          </p:nvPr>
        </p:nvSpPr>
        <p:spPr>
          <a:xfrm>
            <a:off x="611560" y="1196752"/>
            <a:ext cx="8075240" cy="4929411"/>
          </a:xfrm>
        </p:spPr>
        <p:txBody>
          <a:bodyPr>
            <a:normAutofit/>
          </a:bodyPr>
          <a:lstStyle/>
          <a:p>
            <a:pPr algn="ctr">
              <a:buNone/>
            </a:pPr>
            <a:r>
              <a:rPr lang="en-US" b="1" dirty="0" smtClean="0">
                <a:latin typeface="Harlow Solid Italic" pitchFamily="82" charset="0"/>
              </a:rPr>
              <a:t>Prater - Vienna's largest nature park. Emperor Joseph II opened in 1766 the land for the common people, then the park has become a favorite place for the Viennese.</a:t>
            </a:r>
            <a:endParaRPr lang="ru-RU" b="1" dirty="0" smtClean="0">
              <a:latin typeface="Harlow Solid Italic" pitchFamily="82" charset="0"/>
            </a:endParaRPr>
          </a:p>
        </p:txBody>
      </p:sp>
      <p:pic>
        <p:nvPicPr>
          <p:cNvPr id="31746" name="Picture 2" descr="http://static3.gooddays.ru/images/post_pictures/slide/39127.jpg?1358870846"/>
          <p:cNvPicPr>
            <a:picLocks noChangeAspect="1" noChangeArrowheads="1"/>
          </p:cNvPicPr>
          <p:nvPr/>
        </p:nvPicPr>
        <p:blipFill>
          <a:blip r:embed="rId3" cstate="print"/>
          <a:srcRect/>
          <a:stretch>
            <a:fillRect/>
          </a:stretch>
        </p:blipFill>
        <p:spPr bwMode="auto">
          <a:xfrm>
            <a:off x="323528" y="3573016"/>
            <a:ext cx="2927648" cy="219573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31748" name="Picture 4" descr="http://curiosidades.com/wp-content/uploads/2013/09/prater-de-viena_4395791.jpg"/>
          <p:cNvPicPr>
            <a:picLocks noChangeAspect="1" noChangeArrowheads="1"/>
          </p:cNvPicPr>
          <p:nvPr/>
        </p:nvPicPr>
        <p:blipFill>
          <a:blip r:embed="rId4" cstate="print"/>
          <a:srcRect/>
          <a:stretch>
            <a:fillRect/>
          </a:stretch>
        </p:blipFill>
        <p:spPr bwMode="auto">
          <a:xfrm>
            <a:off x="5796136" y="3573016"/>
            <a:ext cx="2929961" cy="1957214"/>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31750" name="Picture 6" descr="http://static1.gooddays.ru/images/post_pictures/slide/39129.jpg?1358870846"/>
          <p:cNvPicPr>
            <a:picLocks noChangeAspect="1" noChangeArrowheads="1"/>
          </p:cNvPicPr>
          <p:nvPr/>
        </p:nvPicPr>
        <p:blipFill>
          <a:blip r:embed="rId5" cstate="print"/>
          <a:srcRect/>
          <a:stretch>
            <a:fillRect/>
          </a:stretch>
        </p:blipFill>
        <p:spPr bwMode="auto">
          <a:xfrm rot="417366">
            <a:off x="3175218" y="4310005"/>
            <a:ext cx="2783632" cy="2074677"/>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diamon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64000"/>
            <a:lum/>
          </a:blip>
          <a:srcRect/>
          <a:stretch>
            <a:fillRect l="-4000" r="-4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0"/>
            <a:ext cx="8291264" cy="1417638"/>
          </a:xfrm>
        </p:spPr>
        <p:txBody>
          <a:bodyPr>
            <a:normAutofit/>
          </a:bodyPr>
          <a:lstStyle/>
          <a:p>
            <a:r>
              <a:rPr lang="en-US" sz="5900" b="1" dirty="0" smtClean="0">
                <a:solidFill>
                  <a:srgbClr val="FF7C80"/>
                </a:solidFill>
                <a:latin typeface="Old English Text MT" pitchFamily="66" charset="0"/>
              </a:rPr>
              <a:t>Ferris wheel</a:t>
            </a:r>
            <a:endParaRPr lang="ru-RU" sz="5900" b="1" dirty="0" smtClean="0">
              <a:solidFill>
                <a:srgbClr val="FF7C80"/>
              </a:solidFill>
              <a:latin typeface="Old English Text MT" pitchFamily="66" charset="0"/>
            </a:endParaRPr>
          </a:p>
        </p:txBody>
      </p:sp>
      <p:sp>
        <p:nvSpPr>
          <p:cNvPr id="3" name="Содержимое 2"/>
          <p:cNvSpPr>
            <a:spLocks noGrp="1"/>
          </p:cNvSpPr>
          <p:nvPr>
            <p:ph idx="1"/>
          </p:nvPr>
        </p:nvSpPr>
        <p:spPr>
          <a:xfrm>
            <a:off x="457200" y="1484784"/>
            <a:ext cx="4402832" cy="4641379"/>
          </a:xfrm>
        </p:spPr>
        <p:txBody>
          <a:bodyPr>
            <a:normAutofit/>
          </a:bodyPr>
          <a:lstStyle/>
          <a:p>
            <a:pPr>
              <a:buNone/>
            </a:pPr>
            <a:r>
              <a:rPr lang="en-US" sz="3600" b="1" dirty="0" smtClean="0">
                <a:latin typeface="Algerian" pitchFamily="82" charset="0"/>
              </a:rPr>
              <a:t>    Constructed in 1897 by Englishman VB Bassett </a:t>
            </a:r>
            <a:r>
              <a:rPr lang="en-US" sz="3600" b="1" dirty="0" err="1" smtClean="0">
                <a:latin typeface="Algerian" pitchFamily="82" charset="0"/>
              </a:rPr>
              <a:t>ferris</a:t>
            </a:r>
            <a:r>
              <a:rPr lang="en-US" sz="3600" b="1" dirty="0" smtClean="0">
                <a:latin typeface="Algerian" pitchFamily="82" charset="0"/>
              </a:rPr>
              <a:t> wheel height of 67 m was the second symbol of Vienna. Sitting in one of the 15 cabins, you can enjoy the panoramic view.</a:t>
            </a:r>
            <a:endParaRPr lang="ru-RU" sz="3600" b="1" dirty="0"/>
          </a:p>
        </p:txBody>
      </p:sp>
      <p:pic>
        <p:nvPicPr>
          <p:cNvPr id="30722" name="Picture 2" descr="Пратер (Prater)"/>
          <p:cNvPicPr>
            <a:picLocks noChangeAspect="1" noChangeArrowheads="1"/>
          </p:cNvPicPr>
          <p:nvPr/>
        </p:nvPicPr>
        <p:blipFill>
          <a:blip r:embed="rId3" cstate="print"/>
          <a:srcRect/>
          <a:stretch>
            <a:fillRect/>
          </a:stretch>
        </p:blipFill>
        <p:spPr bwMode="auto">
          <a:xfrm>
            <a:off x="4932040" y="1340768"/>
            <a:ext cx="2999656" cy="1991959"/>
          </a:xfrm>
          <a:prstGeom prst="rect">
            <a:avLst/>
          </a:prstGeom>
          <a:ln>
            <a:noFill/>
          </a:ln>
          <a:effectLst>
            <a:outerShdw blurRad="292100" dist="139700" dir="2700000" algn="tl" rotWithShape="0">
              <a:srgbClr val="333333">
                <a:alpha val="65000"/>
              </a:srgbClr>
            </a:outerShdw>
          </a:effectLst>
        </p:spPr>
      </p:pic>
      <p:pic>
        <p:nvPicPr>
          <p:cNvPr id="30724" name="Picture 4" descr="http://www.ahgz.de/news/pics/show/touristenmagnet-wiener-prater-riesenrad_81420.jpg"/>
          <p:cNvPicPr>
            <a:picLocks noChangeAspect="1" noChangeArrowheads="1"/>
          </p:cNvPicPr>
          <p:nvPr/>
        </p:nvPicPr>
        <p:blipFill>
          <a:blip r:embed="rId4" cstate="print"/>
          <a:srcRect/>
          <a:stretch>
            <a:fillRect/>
          </a:stretch>
        </p:blipFill>
        <p:spPr bwMode="auto">
          <a:xfrm flipH="1">
            <a:off x="5004048" y="4077072"/>
            <a:ext cx="2666487" cy="1826544"/>
          </a:xfrm>
          <a:prstGeom prst="rect">
            <a:avLst/>
          </a:prstGeom>
          <a:ln>
            <a:noFill/>
          </a:ln>
          <a:effectLst>
            <a:outerShdw blurRad="292100" dist="139700" dir="2700000" algn="tl" rotWithShape="0">
              <a:srgbClr val="333333">
                <a:alpha val="65000"/>
              </a:srgbClr>
            </a:outerShdw>
          </a:effectLst>
        </p:spPr>
      </p:pic>
      <p:pic>
        <p:nvPicPr>
          <p:cNvPr id="30726" name="Picture 6" descr="http://www.turoboz.ru/cmsdb/article_images/images/ts(2).jpg"/>
          <p:cNvPicPr>
            <a:picLocks noChangeAspect="1" noChangeArrowheads="1"/>
          </p:cNvPicPr>
          <p:nvPr/>
        </p:nvPicPr>
        <p:blipFill>
          <a:blip r:embed="rId5" cstate="print"/>
          <a:srcRect/>
          <a:stretch>
            <a:fillRect/>
          </a:stretch>
        </p:blipFill>
        <p:spPr bwMode="auto">
          <a:xfrm>
            <a:off x="6948264" y="2564904"/>
            <a:ext cx="2037318" cy="2546648"/>
          </a:xfrm>
          <a:prstGeom prst="rect">
            <a:avLst/>
          </a:prstGeom>
          <a:ln>
            <a:noFill/>
          </a:ln>
          <a:effectLst>
            <a:softEdge rad="112500"/>
          </a:effectLst>
        </p:spPr>
      </p:pic>
    </p:spTree>
  </p:cSld>
  <p:clrMapOvr>
    <a:masterClrMapping/>
  </p:clrMapOvr>
  <p:transition>
    <p:whee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75000"/>
            <a:lum/>
          </a:blip>
          <a:srcRect/>
          <a:stretch>
            <a:fillRect/>
          </a:stretch>
        </a:blipFill>
        <a:effectLst/>
      </p:bgPr>
    </p:bg>
    <p:spTree>
      <p:nvGrpSpPr>
        <p:cNvPr id="1" name=""/>
        <p:cNvGrpSpPr/>
        <p:nvPr/>
      </p:nvGrpSpPr>
      <p:grpSpPr>
        <a:xfrm>
          <a:off x="0" y="0"/>
          <a:ext cx="0" cy="0"/>
          <a:chOff x="0" y="0"/>
          <a:chExt cx="0" cy="0"/>
        </a:xfrm>
      </p:grpSpPr>
      <p:pic>
        <p:nvPicPr>
          <p:cNvPr id="28678" name="Picture 6" descr="http://media.paperblog.fr/i/267/2674612/leurope-avant-maintenant-L-12.jpeg"/>
          <p:cNvPicPr>
            <a:picLocks noChangeAspect="1" noChangeArrowheads="1"/>
          </p:cNvPicPr>
          <p:nvPr/>
        </p:nvPicPr>
        <p:blipFill>
          <a:blip r:embed="rId3" cstate="print"/>
          <a:srcRect/>
          <a:stretch>
            <a:fillRect/>
          </a:stretch>
        </p:blipFill>
        <p:spPr bwMode="auto">
          <a:xfrm>
            <a:off x="971600" y="2780928"/>
            <a:ext cx="3074026" cy="205095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 name="Заголовок 1"/>
          <p:cNvSpPr>
            <a:spLocks noGrp="1"/>
          </p:cNvSpPr>
          <p:nvPr>
            <p:ph type="title"/>
          </p:nvPr>
        </p:nvSpPr>
        <p:spPr>
          <a:xfrm>
            <a:off x="457200" y="188640"/>
            <a:ext cx="8229600" cy="1228998"/>
          </a:xfrm>
        </p:spPr>
        <p:txBody>
          <a:bodyPr>
            <a:normAutofit/>
          </a:bodyPr>
          <a:lstStyle/>
          <a:p>
            <a:r>
              <a:rPr lang="en-US" sz="5900" b="1" dirty="0" err="1" smtClean="0">
                <a:solidFill>
                  <a:srgbClr val="FFC000"/>
                </a:solidFill>
                <a:latin typeface="Old English Text MT" pitchFamily="66" charset="0"/>
              </a:rPr>
              <a:t>Staatsoper</a:t>
            </a:r>
            <a:endParaRPr lang="ru-RU" sz="5900" b="1" dirty="0" smtClean="0">
              <a:solidFill>
                <a:srgbClr val="FFC000"/>
              </a:solidFill>
              <a:latin typeface="Old English Text MT" pitchFamily="66" charset="0"/>
            </a:endParaRPr>
          </a:p>
        </p:txBody>
      </p:sp>
      <p:sp>
        <p:nvSpPr>
          <p:cNvPr id="3" name="Содержимое 2"/>
          <p:cNvSpPr>
            <a:spLocks noGrp="1"/>
          </p:cNvSpPr>
          <p:nvPr>
            <p:ph idx="1"/>
          </p:nvPr>
        </p:nvSpPr>
        <p:spPr>
          <a:xfrm>
            <a:off x="4355976" y="1600200"/>
            <a:ext cx="4392488" cy="4853136"/>
          </a:xfrm>
        </p:spPr>
        <p:txBody>
          <a:bodyPr>
            <a:normAutofit lnSpcReduction="10000"/>
          </a:bodyPr>
          <a:lstStyle/>
          <a:p>
            <a:pPr algn="r">
              <a:buNone/>
            </a:pPr>
            <a:r>
              <a:rPr lang="en-US" dirty="0" smtClean="0">
                <a:latin typeface="Boyarsky" pitchFamily="34" charset="0"/>
              </a:rPr>
              <a:t> </a:t>
            </a:r>
            <a:r>
              <a:rPr lang="en-US" b="1" i="1" dirty="0" smtClean="0">
                <a:latin typeface="Boyarsky" pitchFamily="34" charset="0"/>
              </a:rPr>
              <a:t>State Opera, one of the leading opera houses in the world, has become the first building on the </a:t>
            </a:r>
            <a:r>
              <a:rPr lang="en-US" b="1" i="1" dirty="0" err="1" smtClean="0">
                <a:latin typeface="Boyarsky" pitchFamily="34" charset="0"/>
              </a:rPr>
              <a:t>Ringstrasse</a:t>
            </a:r>
            <a:r>
              <a:rPr lang="en-US" b="1" i="1" dirty="0" smtClean="0">
                <a:latin typeface="Boyarsky" pitchFamily="34" charset="0"/>
              </a:rPr>
              <a:t>. Become traditional annual Ball at the Opera last Thursday carnival.</a:t>
            </a:r>
            <a:endParaRPr lang="ru-RU" b="1" i="1" dirty="0"/>
          </a:p>
        </p:txBody>
      </p:sp>
      <p:pic>
        <p:nvPicPr>
          <p:cNvPr id="28674" name="Picture 2" descr="http://ppjournal.ru/img/dostopr/vienna-state-opera-austria2.jpg"/>
          <p:cNvPicPr>
            <a:picLocks noChangeAspect="1" noChangeArrowheads="1"/>
          </p:cNvPicPr>
          <p:nvPr/>
        </p:nvPicPr>
        <p:blipFill>
          <a:blip r:embed="rId4" cstate="print"/>
          <a:srcRect/>
          <a:stretch>
            <a:fillRect/>
          </a:stretch>
        </p:blipFill>
        <p:spPr bwMode="auto">
          <a:xfrm flipH="1">
            <a:off x="611560" y="1412776"/>
            <a:ext cx="2667000" cy="1771651"/>
          </a:xfrm>
          <a:prstGeom prst="rect">
            <a:avLst/>
          </a:prstGeom>
          <a:ln w="88900" cap="sq" cmpd="thickThin">
            <a:solidFill>
              <a:srgbClr val="000000"/>
            </a:solidFill>
            <a:prstDash val="solid"/>
            <a:miter lim="800000"/>
          </a:ln>
          <a:effectLst>
            <a:innerShdw blurRad="76200">
              <a:srgbClr val="000000"/>
            </a:innerShdw>
          </a:effectLst>
        </p:spPr>
      </p:pic>
      <p:pic>
        <p:nvPicPr>
          <p:cNvPr id="28676" name="Picture 4" descr="http://img1.liveinternet.ru/images/attach/c/1/55/59/55059335_01.jpg"/>
          <p:cNvPicPr>
            <a:picLocks noChangeAspect="1" noChangeArrowheads="1"/>
          </p:cNvPicPr>
          <p:nvPr/>
        </p:nvPicPr>
        <p:blipFill>
          <a:blip r:embed="rId5" cstate="print"/>
          <a:srcRect/>
          <a:stretch>
            <a:fillRect/>
          </a:stretch>
        </p:blipFill>
        <p:spPr bwMode="auto">
          <a:xfrm>
            <a:off x="467544" y="4509120"/>
            <a:ext cx="3201592" cy="213439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50000"/>
            <a:lum bright="20000" contrast="37000"/>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0"/>
            <a:ext cx="8229600" cy="1143000"/>
          </a:xfrm>
        </p:spPr>
        <p:txBody>
          <a:bodyPr>
            <a:normAutofit/>
          </a:bodyPr>
          <a:lstStyle/>
          <a:p>
            <a:r>
              <a:rPr lang="en-US" sz="5900" b="1" dirty="0" err="1" smtClean="0">
                <a:solidFill>
                  <a:srgbClr val="FF0000"/>
                </a:solidFill>
                <a:latin typeface="Old English Text MT" pitchFamily="66" charset="0"/>
              </a:rPr>
              <a:t>H</a:t>
            </a:r>
            <a:r>
              <a:rPr lang="en-US" sz="5900" b="1" dirty="0" err="1" smtClean="0">
                <a:solidFill>
                  <a:srgbClr val="FFC000"/>
                </a:solidFill>
                <a:latin typeface="Old English Text MT" pitchFamily="66" charset="0"/>
              </a:rPr>
              <a:t>u</a:t>
            </a:r>
            <a:r>
              <a:rPr lang="en-US" sz="5900" b="1" dirty="0" err="1" smtClean="0">
                <a:solidFill>
                  <a:srgbClr val="00B050"/>
                </a:solidFill>
                <a:latin typeface="Old English Text MT" pitchFamily="66" charset="0"/>
              </a:rPr>
              <a:t>n</a:t>
            </a:r>
            <a:r>
              <a:rPr lang="en-US" sz="5900" b="1" dirty="0" err="1" smtClean="0">
                <a:solidFill>
                  <a:srgbClr val="00B0F0"/>
                </a:solidFill>
                <a:latin typeface="Old English Text MT" pitchFamily="66" charset="0"/>
              </a:rPr>
              <a:t>d</a:t>
            </a:r>
            <a:r>
              <a:rPr lang="en-US" sz="5900" b="1" dirty="0" err="1" smtClean="0">
                <a:solidFill>
                  <a:srgbClr val="FFFF00"/>
                </a:solidFill>
                <a:latin typeface="Old English Text MT" pitchFamily="66" charset="0"/>
              </a:rPr>
              <a:t>e</a:t>
            </a:r>
            <a:r>
              <a:rPr lang="en-US" sz="5900" b="1" dirty="0" err="1" smtClean="0">
                <a:solidFill>
                  <a:srgbClr val="7030A0"/>
                </a:solidFill>
                <a:latin typeface="Old English Text MT" pitchFamily="66" charset="0"/>
              </a:rPr>
              <a:t>r</a:t>
            </a:r>
            <a:r>
              <a:rPr lang="en-US" sz="5900" b="1" dirty="0" err="1" smtClean="0">
                <a:solidFill>
                  <a:srgbClr val="FF7C80"/>
                </a:solidFill>
                <a:latin typeface="Old English Text MT" pitchFamily="66" charset="0"/>
              </a:rPr>
              <a:t>t</a:t>
            </a:r>
            <a:r>
              <a:rPr lang="en-US" sz="5900" b="1" dirty="0" err="1" smtClean="0">
                <a:solidFill>
                  <a:schemeClr val="accent1">
                    <a:lumMod val="75000"/>
                  </a:schemeClr>
                </a:solidFill>
                <a:latin typeface="Old English Text MT" pitchFamily="66" charset="0"/>
              </a:rPr>
              <a:t>w</a:t>
            </a:r>
            <a:r>
              <a:rPr lang="en-US" sz="5900" b="1" dirty="0" err="1" smtClean="0">
                <a:solidFill>
                  <a:srgbClr val="C00000"/>
                </a:solidFill>
                <a:latin typeface="Old English Text MT" pitchFamily="66" charset="0"/>
              </a:rPr>
              <a:t>a</a:t>
            </a:r>
            <a:r>
              <a:rPr lang="en-US" sz="5900" b="1" dirty="0" err="1" smtClean="0">
                <a:solidFill>
                  <a:schemeClr val="accent5">
                    <a:lumMod val="75000"/>
                  </a:schemeClr>
                </a:solidFill>
                <a:latin typeface="Old English Text MT" pitchFamily="66" charset="0"/>
              </a:rPr>
              <a:t>s</a:t>
            </a:r>
            <a:r>
              <a:rPr lang="en-US" sz="5900" b="1" dirty="0" err="1" smtClean="0">
                <a:solidFill>
                  <a:srgbClr val="FF0000"/>
                </a:solidFill>
                <a:latin typeface="Old English Text MT" pitchFamily="66" charset="0"/>
              </a:rPr>
              <a:t>s</a:t>
            </a:r>
            <a:r>
              <a:rPr lang="en-US" sz="5900" b="1" dirty="0" err="1" smtClean="0">
                <a:solidFill>
                  <a:srgbClr val="FFC000"/>
                </a:solidFill>
                <a:latin typeface="Old English Text MT" pitchFamily="66" charset="0"/>
              </a:rPr>
              <a:t>e</a:t>
            </a:r>
            <a:r>
              <a:rPr lang="en-US" sz="5900" b="1" dirty="0" err="1" smtClean="0">
                <a:solidFill>
                  <a:srgbClr val="00B050"/>
                </a:solidFill>
                <a:latin typeface="Old English Text MT" pitchFamily="66" charset="0"/>
              </a:rPr>
              <a:t>r</a:t>
            </a:r>
            <a:r>
              <a:rPr lang="en-US" sz="5900" b="1" dirty="0" err="1" smtClean="0">
                <a:solidFill>
                  <a:srgbClr val="00B0F0"/>
                </a:solidFill>
                <a:latin typeface="Old English Text MT" pitchFamily="66" charset="0"/>
              </a:rPr>
              <a:t>h</a:t>
            </a:r>
            <a:r>
              <a:rPr lang="en-US" sz="5900" b="1" dirty="0" err="1" smtClean="0">
                <a:solidFill>
                  <a:srgbClr val="FFFF00"/>
                </a:solidFill>
                <a:latin typeface="Old English Text MT" pitchFamily="66" charset="0"/>
              </a:rPr>
              <a:t>a</a:t>
            </a:r>
            <a:r>
              <a:rPr lang="en-US" sz="5900" b="1" dirty="0" err="1" smtClean="0">
                <a:solidFill>
                  <a:srgbClr val="7030A0"/>
                </a:solidFill>
                <a:latin typeface="Old English Text MT" pitchFamily="66" charset="0"/>
              </a:rPr>
              <a:t>u</a:t>
            </a:r>
            <a:r>
              <a:rPr lang="en-US" sz="5900" b="1" dirty="0" err="1" smtClean="0">
                <a:solidFill>
                  <a:srgbClr val="FF7C80"/>
                </a:solidFill>
                <a:latin typeface="Old English Text MT" pitchFamily="66" charset="0"/>
              </a:rPr>
              <a:t>s</a:t>
            </a:r>
            <a:endParaRPr lang="ru-RU" sz="5900" b="1" dirty="0" smtClean="0">
              <a:solidFill>
                <a:srgbClr val="FF7C80"/>
              </a:solidFill>
              <a:latin typeface="Old English Text MT" pitchFamily="66" charset="0"/>
            </a:endParaRPr>
          </a:p>
        </p:txBody>
      </p:sp>
      <p:sp>
        <p:nvSpPr>
          <p:cNvPr id="3" name="Содержимое 2"/>
          <p:cNvSpPr>
            <a:spLocks noGrp="1"/>
          </p:cNvSpPr>
          <p:nvPr>
            <p:ph idx="1"/>
          </p:nvPr>
        </p:nvSpPr>
        <p:spPr>
          <a:xfrm>
            <a:off x="323528" y="1124744"/>
            <a:ext cx="4032448" cy="3384376"/>
          </a:xfrm>
        </p:spPr>
        <p:txBody>
          <a:bodyPr>
            <a:normAutofit fontScale="92500" lnSpcReduction="20000"/>
          </a:bodyPr>
          <a:lstStyle/>
          <a:p>
            <a:pPr>
              <a:buNone/>
            </a:pPr>
            <a:r>
              <a:rPr lang="en-US" b="1" dirty="0" smtClean="0">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2700000" scaled="1"/>
                  <a:tileRect/>
                </a:gradFill>
                <a:latin typeface="Juice ITC" pitchFamily="82" charset="0"/>
              </a:rPr>
              <a:t>    The house was built in the period from 1983 to 1985 stands out not only a wealth of ornament and flowers, but also the fact that it implements the basic idea of the artist, many have criticized the traditional communal style.</a:t>
            </a:r>
            <a:endParaRPr lang="ru-RU" b="1" dirty="0">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2700000" scaled="1"/>
                <a:tileRect/>
              </a:gradFill>
            </a:endParaRPr>
          </a:p>
        </p:txBody>
      </p:sp>
      <p:sp>
        <p:nvSpPr>
          <p:cNvPr id="4" name="TextBox 3"/>
          <p:cNvSpPr txBox="1"/>
          <p:nvPr/>
        </p:nvSpPr>
        <p:spPr>
          <a:xfrm>
            <a:off x="4860032" y="3429000"/>
            <a:ext cx="4283968" cy="3323987"/>
          </a:xfrm>
          <a:prstGeom prst="rect">
            <a:avLst/>
          </a:prstGeom>
          <a:noFill/>
        </p:spPr>
        <p:txBody>
          <a:bodyPr wrap="square" rtlCol="0">
            <a:spAutoFit/>
          </a:bodyPr>
          <a:lstStyle/>
          <a:p>
            <a:r>
              <a:rPr lang="en-US" sz="3000" b="1" dirty="0" smtClean="0">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2700000" scaled="1"/>
                  <a:tileRect/>
                </a:gradFill>
                <a:latin typeface="Juice ITC" pitchFamily="82" charset="0"/>
              </a:rPr>
              <a:t> In this unusual and full of life building floors - uneven window located asymmetrically, unevenly plastered walls, flat roofs, decorated with Byzantine towers, on stepped terraces and even the windows grow shrubs and trees</a:t>
            </a:r>
            <a:endParaRPr lang="ru-RU" sz="3000" b="1" dirty="0" smtClean="0">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2700000" scaled="1"/>
                <a:tileRect/>
              </a:gradFill>
              <a:latin typeface="Juice ITC" pitchFamily="82" charset="0"/>
            </a:endParaRPr>
          </a:p>
        </p:txBody>
      </p:sp>
      <p:pic>
        <p:nvPicPr>
          <p:cNvPr id="29698" name="Picture 2" descr="Дом Хундертвассера (Hundertwasserhaus)"/>
          <p:cNvPicPr>
            <a:picLocks noChangeAspect="1" noChangeArrowheads="1"/>
          </p:cNvPicPr>
          <p:nvPr/>
        </p:nvPicPr>
        <p:blipFill>
          <a:blip r:embed="rId3" cstate="print">
            <a:lum bright="10000"/>
          </a:blip>
          <a:srcRect/>
          <a:stretch>
            <a:fillRect/>
          </a:stretch>
        </p:blipFill>
        <p:spPr bwMode="auto">
          <a:xfrm>
            <a:off x="899592" y="4509120"/>
            <a:ext cx="2999656" cy="199195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9700" name="Picture 4" descr="http://www.zamnoy.com/image/blogphoto/96810926.jpg"/>
          <p:cNvPicPr>
            <a:picLocks noChangeAspect="1" noChangeArrowheads="1"/>
          </p:cNvPicPr>
          <p:nvPr/>
        </p:nvPicPr>
        <p:blipFill>
          <a:blip r:embed="rId4" cstate="print">
            <a:lum bright="10000"/>
          </a:blip>
          <a:srcRect/>
          <a:stretch>
            <a:fillRect/>
          </a:stretch>
        </p:blipFill>
        <p:spPr bwMode="auto">
          <a:xfrm>
            <a:off x="5220072" y="1124744"/>
            <a:ext cx="2986593" cy="21564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spli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57000"/>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0"/>
            <a:ext cx="8229600" cy="1301006"/>
          </a:xfrm>
        </p:spPr>
        <p:txBody>
          <a:bodyPr>
            <a:normAutofit/>
          </a:bodyPr>
          <a:lstStyle/>
          <a:p>
            <a:r>
              <a:rPr lang="en-US" sz="5900" b="1" dirty="0" err="1" smtClean="0">
                <a:solidFill>
                  <a:srgbClr val="002060"/>
                </a:solidFill>
                <a:latin typeface="Old English Text MT" pitchFamily="66" charset="0"/>
              </a:rPr>
              <a:t>Neues</a:t>
            </a:r>
            <a:r>
              <a:rPr lang="en-US" sz="5900" b="1" dirty="0" smtClean="0">
                <a:solidFill>
                  <a:srgbClr val="002060"/>
                </a:solidFill>
                <a:latin typeface="Old English Text MT" pitchFamily="66" charset="0"/>
              </a:rPr>
              <a:t> </a:t>
            </a:r>
            <a:r>
              <a:rPr lang="en-US" sz="5900" b="1" dirty="0" err="1" smtClean="0">
                <a:solidFill>
                  <a:srgbClr val="002060"/>
                </a:solidFill>
                <a:latin typeface="Old English Text MT" pitchFamily="66" charset="0"/>
              </a:rPr>
              <a:t>Rathaus</a:t>
            </a:r>
            <a:endParaRPr lang="ru-RU" sz="5900" b="1" dirty="0" smtClean="0">
              <a:solidFill>
                <a:srgbClr val="002060"/>
              </a:solidFill>
              <a:latin typeface="Old English Text MT" pitchFamily="66" charset="0"/>
            </a:endParaRPr>
          </a:p>
        </p:txBody>
      </p:sp>
      <p:sp>
        <p:nvSpPr>
          <p:cNvPr id="3" name="Содержимое 2"/>
          <p:cNvSpPr>
            <a:spLocks noGrp="1"/>
          </p:cNvSpPr>
          <p:nvPr>
            <p:ph idx="1"/>
          </p:nvPr>
        </p:nvSpPr>
        <p:spPr>
          <a:xfrm>
            <a:off x="467544" y="3545632"/>
            <a:ext cx="8229600" cy="3312368"/>
          </a:xfrm>
        </p:spPr>
        <p:txBody>
          <a:bodyPr>
            <a:normAutofit/>
          </a:bodyPr>
          <a:lstStyle/>
          <a:p>
            <a:pPr algn="ctr">
              <a:buNone/>
            </a:pPr>
            <a:r>
              <a:rPr lang="en-US" b="1" dirty="0" smtClean="0">
                <a:latin typeface="Monotype Corsiva" pitchFamily="66" charset="0"/>
              </a:rPr>
              <a:t>New Vienna City Hall (</a:t>
            </a:r>
            <a:r>
              <a:rPr lang="en-US" b="1" dirty="0" err="1" smtClean="0">
                <a:latin typeface="Monotype Corsiva" pitchFamily="66" charset="0"/>
              </a:rPr>
              <a:t>Neues</a:t>
            </a:r>
            <a:r>
              <a:rPr lang="en-US" b="1" dirty="0" smtClean="0">
                <a:latin typeface="Monotype Corsiva" pitchFamily="66" charset="0"/>
              </a:rPr>
              <a:t> </a:t>
            </a:r>
            <a:r>
              <a:rPr lang="en-US" b="1" dirty="0" err="1" smtClean="0">
                <a:latin typeface="Monotype Corsiva" pitchFamily="66" charset="0"/>
              </a:rPr>
              <a:t>Rathaus</a:t>
            </a:r>
            <a:r>
              <a:rPr lang="en-US" b="1" dirty="0" smtClean="0">
                <a:latin typeface="Monotype Corsiva" pitchFamily="66" charset="0"/>
              </a:rPr>
              <a:t>) - was built in 1872-1883 years. Friedrich von Schmidt. The space between the Town Hall and the </a:t>
            </a:r>
            <a:r>
              <a:rPr lang="en-US" b="1" dirty="0" err="1" smtClean="0">
                <a:latin typeface="Monotype Corsiva" pitchFamily="66" charset="0"/>
              </a:rPr>
              <a:t>Ringstrasse</a:t>
            </a:r>
            <a:r>
              <a:rPr lang="en-US" b="1" dirty="0" smtClean="0">
                <a:latin typeface="Monotype Corsiva" pitchFamily="66" charset="0"/>
              </a:rPr>
              <a:t> busy park, passes through driveway, lined with statues of famous personalities, one way or another connected with the history of the city.</a:t>
            </a:r>
            <a:endParaRPr lang="ru-RU" b="1" dirty="0">
              <a:latin typeface="Monotype Corsiva" pitchFamily="66" charset="0"/>
            </a:endParaRPr>
          </a:p>
        </p:txBody>
      </p:sp>
      <p:pic>
        <p:nvPicPr>
          <p:cNvPr id="27652" name="Picture 4" descr="http://photo.qip.ru/photo/helga1978/3983461/xlarge/95358872.jpg"/>
          <p:cNvPicPr>
            <a:picLocks noChangeAspect="1" noChangeArrowheads="1"/>
          </p:cNvPicPr>
          <p:nvPr/>
        </p:nvPicPr>
        <p:blipFill>
          <a:blip r:embed="rId3" cstate="print"/>
          <a:srcRect/>
          <a:stretch>
            <a:fillRect/>
          </a:stretch>
        </p:blipFill>
        <p:spPr bwMode="auto">
          <a:xfrm>
            <a:off x="3779912" y="1196752"/>
            <a:ext cx="1527393" cy="2292550"/>
          </a:xfrm>
          <a:prstGeom prst="rect">
            <a:avLst/>
          </a:prstGeom>
          <a:ln>
            <a:noFill/>
          </a:ln>
          <a:effectLst>
            <a:outerShdw blurRad="292100" dist="139700" dir="2700000" algn="tl" rotWithShape="0">
              <a:srgbClr val="333333">
                <a:alpha val="65000"/>
              </a:srgbClr>
            </a:outerShdw>
          </a:effectLst>
        </p:spPr>
      </p:pic>
      <p:pic>
        <p:nvPicPr>
          <p:cNvPr id="27654" name="Picture 6" descr="Новая Ратуша (Neues Rathaus)"/>
          <p:cNvPicPr>
            <a:picLocks noChangeAspect="1" noChangeArrowheads="1"/>
          </p:cNvPicPr>
          <p:nvPr/>
        </p:nvPicPr>
        <p:blipFill>
          <a:blip r:embed="rId4" cstate="print"/>
          <a:srcRect/>
          <a:stretch>
            <a:fillRect/>
          </a:stretch>
        </p:blipFill>
        <p:spPr bwMode="auto">
          <a:xfrm>
            <a:off x="467544" y="1340768"/>
            <a:ext cx="2865735" cy="191646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7656" name="Picture 8" descr="Новая Ратуша (Neues Rathaus)"/>
          <p:cNvPicPr>
            <a:picLocks noChangeAspect="1" noChangeArrowheads="1"/>
          </p:cNvPicPr>
          <p:nvPr/>
        </p:nvPicPr>
        <p:blipFill>
          <a:blip r:embed="rId5" cstate="print"/>
          <a:srcRect/>
          <a:stretch>
            <a:fillRect/>
          </a:stretch>
        </p:blipFill>
        <p:spPr bwMode="auto">
          <a:xfrm>
            <a:off x="5796136" y="1412776"/>
            <a:ext cx="2750243" cy="18349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checke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62000"/>
            <a:lum/>
          </a:blip>
          <a:srcRect/>
          <a:stretch>
            <a:fillRect l="-11000" r="-11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en-US" sz="4800" b="1" i="1" dirty="0" smtClean="0">
                <a:solidFill>
                  <a:srgbClr val="002060"/>
                </a:solidFill>
                <a:latin typeface="Old English Text MT" pitchFamily="66" charset="0"/>
              </a:rPr>
              <a:t>Museum of Contemporary Art</a:t>
            </a:r>
            <a:endParaRPr lang="ru-RU" sz="4800" b="1" i="1" dirty="0">
              <a:solidFill>
                <a:srgbClr val="002060"/>
              </a:solidFill>
              <a:latin typeface="Old English Text MT" pitchFamily="66" charset="0"/>
            </a:endParaRPr>
          </a:p>
        </p:txBody>
      </p:sp>
      <p:sp>
        <p:nvSpPr>
          <p:cNvPr id="3" name="Содержимое 2"/>
          <p:cNvSpPr>
            <a:spLocks noGrp="1"/>
          </p:cNvSpPr>
          <p:nvPr>
            <p:ph idx="1"/>
          </p:nvPr>
        </p:nvSpPr>
        <p:spPr>
          <a:xfrm>
            <a:off x="4355976" y="1340769"/>
            <a:ext cx="4330824" cy="3096344"/>
          </a:xfrm>
        </p:spPr>
        <p:txBody>
          <a:bodyPr>
            <a:normAutofit fontScale="92500" lnSpcReduction="10000"/>
          </a:bodyPr>
          <a:lstStyle/>
          <a:p>
            <a:pPr>
              <a:buNone/>
            </a:pPr>
            <a:r>
              <a:rPr lang="ru-RU" dirty="0" smtClean="0">
                <a:latin typeface="Century" pitchFamily="18" charset="0"/>
                <a:cs typeface="Angsana New" pitchFamily="18" charset="-34"/>
              </a:rPr>
              <a:t>   </a:t>
            </a:r>
            <a:r>
              <a:rPr lang="en-US" dirty="0" smtClean="0">
                <a:latin typeface="Century" pitchFamily="18" charset="0"/>
                <a:cs typeface="Angsana New" pitchFamily="18" charset="-34"/>
              </a:rPr>
              <a:t>Acquainted </a:t>
            </a:r>
            <a:r>
              <a:rPr lang="en-US" dirty="0" smtClean="0">
                <a:latin typeface="Century" pitchFamily="18" charset="0"/>
                <a:cs typeface="Angsana New" pitchFamily="18" charset="-34"/>
              </a:rPr>
              <a:t>with the masterpieces of fine art the latest trends can be the largest in Austria Museum of Modern Art Ludwig Foundation.</a:t>
            </a:r>
            <a:endParaRPr lang="ru-RU" dirty="0">
              <a:latin typeface="Century" pitchFamily="18" charset="0"/>
              <a:cs typeface="Angsana New" pitchFamily="18" charset="-34"/>
            </a:endParaRPr>
          </a:p>
        </p:txBody>
      </p:sp>
      <p:pic>
        <p:nvPicPr>
          <p:cNvPr id="5122" name="Picture 2" descr="Музей современного искусства фонда Людвига (МУМОК) (Museum Moderner Kunst Stiftung Ludwig Wien (MUMOK))"/>
          <p:cNvPicPr>
            <a:picLocks noChangeAspect="1" noChangeArrowheads="1"/>
          </p:cNvPicPr>
          <p:nvPr/>
        </p:nvPicPr>
        <p:blipFill>
          <a:blip r:embed="rId3" cstate="print"/>
          <a:srcRect/>
          <a:stretch>
            <a:fillRect/>
          </a:stretch>
        </p:blipFill>
        <p:spPr bwMode="auto">
          <a:xfrm>
            <a:off x="539552" y="1484784"/>
            <a:ext cx="3720479" cy="2255541"/>
          </a:xfrm>
          <a:prstGeom prst="rect">
            <a:avLst/>
          </a:prstGeom>
          <a:noFill/>
        </p:spPr>
      </p:pic>
      <p:pic>
        <p:nvPicPr>
          <p:cNvPr id="5124" name="Picture 4" descr="Музей современного искусства фонда Людвига (МУМОК) (Museum Moderner Kunst Stiftung Ludwig Wien (MUMOK))"/>
          <p:cNvPicPr>
            <a:picLocks noChangeAspect="1" noChangeArrowheads="1"/>
          </p:cNvPicPr>
          <p:nvPr/>
        </p:nvPicPr>
        <p:blipFill>
          <a:blip r:embed="rId4" cstate="print"/>
          <a:srcRect/>
          <a:stretch>
            <a:fillRect/>
          </a:stretch>
        </p:blipFill>
        <p:spPr bwMode="auto">
          <a:xfrm>
            <a:off x="611560" y="4077072"/>
            <a:ext cx="3453505" cy="2352701"/>
          </a:xfrm>
          <a:prstGeom prst="rect">
            <a:avLst/>
          </a:prstGeom>
          <a:noFill/>
        </p:spPr>
      </p:pic>
      <p:pic>
        <p:nvPicPr>
          <p:cNvPr id="5126" name="Picture 6" descr="http://www.art-magazin.de/asset/Image/_2010/Art-City-Guide/CG-Wien/mumok/Bildstrecke/07_ansicht_lassnig_ar.jpg"/>
          <p:cNvPicPr>
            <a:picLocks noChangeAspect="1" noChangeArrowheads="1"/>
          </p:cNvPicPr>
          <p:nvPr/>
        </p:nvPicPr>
        <p:blipFill>
          <a:blip r:embed="rId5" cstate="print"/>
          <a:srcRect/>
          <a:stretch>
            <a:fillRect/>
          </a:stretch>
        </p:blipFill>
        <p:spPr bwMode="auto">
          <a:xfrm>
            <a:off x="4788024" y="4293096"/>
            <a:ext cx="3248422" cy="2278115"/>
          </a:xfrm>
          <a:prstGeom prst="rect">
            <a:avLst/>
          </a:prstGeom>
          <a:noFill/>
        </p:spPr>
      </p:pic>
    </p:spTree>
  </p:cSld>
  <p:clrMapOvr>
    <a:masterClrMapping/>
  </p:clrMapOvr>
  <p:transition>
    <p:strips/>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61000"/>
            <a:lum/>
          </a:blip>
          <a:srcRect/>
          <a:stretch>
            <a:fillRect l="-20000" r="-20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i="1" dirty="0" smtClean="0">
                <a:solidFill>
                  <a:srgbClr val="FF0000"/>
                </a:solidFill>
              </a:rPr>
              <a:t>The oldest newspaper in the world</a:t>
            </a:r>
            <a:endParaRPr lang="ru-RU" b="1" i="1" dirty="0">
              <a:solidFill>
                <a:srgbClr val="FF0000"/>
              </a:solidFill>
            </a:endParaRPr>
          </a:p>
        </p:txBody>
      </p:sp>
      <p:sp>
        <p:nvSpPr>
          <p:cNvPr id="3" name="Содержимое 2"/>
          <p:cNvSpPr>
            <a:spLocks noGrp="1"/>
          </p:cNvSpPr>
          <p:nvPr>
            <p:ph idx="1"/>
          </p:nvPr>
        </p:nvSpPr>
        <p:spPr/>
        <p:txBody>
          <a:bodyPr>
            <a:normAutofit/>
          </a:bodyPr>
          <a:lstStyle/>
          <a:p>
            <a:pPr algn="ctr">
              <a:buNone/>
            </a:pPr>
            <a:r>
              <a:rPr lang="en-US" sz="3600" b="1" dirty="0" smtClean="0">
                <a:latin typeface="Monotype Corsiva" pitchFamily="66" charset="0"/>
              </a:rPr>
              <a:t>The oldest newspaper in the world - Wiener </a:t>
            </a:r>
            <a:r>
              <a:rPr lang="en-US" sz="3600" b="1" dirty="0" err="1" smtClean="0">
                <a:latin typeface="Monotype Corsiva" pitchFamily="66" charset="0"/>
              </a:rPr>
              <a:t>Zeitung</a:t>
            </a:r>
            <a:r>
              <a:rPr lang="en-US" sz="3600" b="1" dirty="0" smtClean="0">
                <a:latin typeface="Monotype Corsiva" pitchFamily="66" charset="0"/>
              </a:rPr>
              <a:t> is produced in Vienna. She published August 8, </a:t>
            </a:r>
            <a:r>
              <a:rPr lang="en-US" sz="3600" b="1" dirty="0" smtClean="0">
                <a:latin typeface="Monotype Corsiva" pitchFamily="66" charset="0"/>
              </a:rPr>
              <a:t>1703</a:t>
            </a:r>
            <a:r>
              <a:rPr lang="ru-RU" sz="3600" b="1" dirty="0" smtClean="0">
                <a:latin typeface="Monotype Corsiva" pitchFamily="66" charset="0"/>
              </a:rPr>
              <a:t>.</a:t>
            </a:r>
            <a:endParaRPr lang="ru-RU" sz="3600" b="1" dirty="0">
              <a:latin typeface="Monotype Corsiva" pitchFamily="66" charset="0"/>
            </a:endParaRPr>
          </a:p>
        </p:txBody>
      </p:sp>
      <p:pic>
        <p:nvPicPr>
          <p:cNvPr id="4100" name="Picture 4" descr="http://niederoesterreich.gruene.at/stlocal/cache/smarty/cache/_cached_imagesae3b44437da67404d90b7447fbde6f04_709x.jpg"/>
          <p:cNvPicPr>
            <a:picLocks noChangeAspect="1" noChangeArrowheads="1"/>
          </p:cNvPicPr>
          <p:nvPr/>
        </p:nvPicPr>
        <p:blipFill>
          <a:blip r:embed="rId3" cstate="print"/>
          <a:srcRect/>
          <a:stretch>
            <a:fillRect/>
          </a:stretch>
        </p:blipFill>
        <p:spPr bwMode="auto">
          <a:xfrm rot="20396867">
            <a:off x="1132330" y="3628696"/>
            <a:ext cx="2470631" cy="2634411"/>
          </a:xfrm>
          <a:prstGeom prst="rect">
            <a:avLst/>
          </a:prstGeom>
          <a:noFill/>
        </p:spPr>
      </p:pic>
      <p:pic>
        <p:nvPicPr>
          <p:cNvPr id="4102" name="Picture 6" descr="http://www.wienerzeitung.at/_em_daten/_cache/image/wzo/0xUmFuZG9tSVYwMTIzNDU2N8ae+5qU404CN2pw7YJ7Xrgcd/v9YcvVj7gua6agyo9DPyv0H0fUng0dxQS72T2X3h9B1ky1xt9ZDWhIk4wUZQTkB+fVKzJGhzDizM4nmRld3ENAX68S37fRWU2gKomK/0l5psG9VuYnbko31rGQE9bmH7qm+WZ3NWP02JlRim4GW+oosZQsXVRmJnX1y0/BUA==.jpg"/>
          <p:cNvPicPr>
            <a:picLocks noChangeAspect="1" noChangeArrowheads="1"/>
          </p:cNvPicPr>
          <p:nvPr/>
        </p:nvPicPr>
        <p:blipFill>
          <a:blip r:embed="rId4" cstate="print"/>
          <a:srcRect l="29132" r="28424"/>
          <a:stretch>
            <a:fillRect/>
          </a:stretch>
        </p:blipFill>
        <p:spPr bwMode="auto">
          <a:xfrm rot="1273906">
            <a:off x="5292080" y="3645024"/>
            <a:ext cx="2128868" cy="281600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pull dir="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62000"/>
            <a:lum/>
          </a:blip>
          <a:srcRect/>
          <a:stretch>
            <a:fillRect l="-11000" r="-11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err="1" smtClean="0">
                <a:solidFill>
                  <a:srgbClr val="FFC000"/>
                </a:solidFill>
                <a:latin typeface="Aharoni" pitchFamily="2" charset="-79"/>
                <a:cs typeface="Aharoni" pitchFamily="2" charset="-79"/>
              </a:rPr>
              <a:t>Foood</a:t>
            </a:r>
            <a:endParaRPr lang="ru-RU" dirty="0">
              <a:solidFill>
                <a:srgbClr val="FFC000"/>
              </a:solidFill>
              <a:cs typeface="Aharoni" pitchFamily="2" charset="-79"/>
            </a:endParaRPr>
          </a:p>
        </p:txBody>
      </p:sp>
      <p:sp>
        <p:nvSpPr>
          <p:cNvPr id="3" name="Содержимое 2"/>
          <p:cNvSpPr>
            <a:spLocks noGrp="1"/>
          </p:cNvSpPr>
          <p:nvPr>
            <p:ph idx="1"/>
          </p:nvPr>
        </p:nvSpPr>
        <p:spPr>
          <a:xfrm>
            <a:off x="251520" y="1412776"/>
            <a:ext cx="8435280" cy="4713387"/>
          </a:xfrm>
        </p:spPr>
        <p:txBody>
          <a:bodyPr/>
          <a:lstStyle/>
          <a:p>
            <a:pPr algn="ctr">
              <a:buNone/>
            </a:pPr>
            <a:r>
              <a:rPr lang="en-US" dirty="0" smtClean="0">
                <a:latin typeface="Century" pitchFamily="18" charset="0"/>
              </a:rPr>
              <a:t>Vienna is a "real" home to the French croissant, which was first prepared in 1683 by a local baker during the siege by the Turks. After Marie Antoinette brought him to Paris, with the result that the name "French croissant."</a:t>
            </a:r>
            <a:endParaRPr lang="ru-RU" dirty="0">
              <a:latin typeface="Century" pitchFamily="18" charset="0"/>
            </a:endParaRPr>
          </a:p>
        </p:txBody>
      </p:sp>
      <p:pic>
        <p:nvPicPr>
          <p:cNvPr id="3074" name="Picture 2" descr="http://www.turoboz.ru/cmsdb/article_images/images/59541807_0696d020af92.jpg"/>
          <p:cNvPicPr>
            <a:picLocks noChangeAspect="1" noChangeArrowheads="1"/>
          </p:cNvPicPr>
          <p:nvPr/>
        </p:nvPicPr>
        <p:blipFill>
          <a:blip r:embed="rId3" cstate="print"/>
          <a:srcRect/>
          <a:stretch>
            <a:fillRect/>
          </a:stretch>
        </p:blipFill>
        <p:spPr bwMode="auto">
          <a:xfrm>
            <a:off x="1331640" y="4509120"/>
            <a:ext cx="2546648" cy="202883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076" name="Picture 4" descr="http://s2.hostingkartinok.com/uploads/images/2013/02/6565ed74cb26d26e175e04f0885df4ca.jpg"/>
          <p:cNvPicPr>
            <a:picLocks noChangeAspect="1" noChangeArrowheads="1"/>
          </p:cNvPicPr>
          <p:nvPr/>
        </p:nvPicPr>
        <p:blipFill>
          <a:blip r:embed="rId4" cstate="print"/>
          <a:srcRect/>
          <a:stretch>
            <a:fillRect/>
          </a:stretch>
        </p:blipFill>
        <p:spPr bwMode="auto">
          <a:xfrm>
            <a:off x="5004048" y="4509120"/>
            <a:ext cx="1721768" cy="205751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wheel spokes="2"/>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53000"/>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i="1" dirty="0" smtClean="0"/>
              <a:t>Cafe </a:t>
            </a:r>
            <a:r>
              <a:rPr lang="en-US" i="1" dirty="0" err="1" smtClean="0"/>
              <a:t>Sacher</a:t>
            </a:r>
            <a:endParaRPr lang="ru-RU" dirty="0"/>
          </a:p>
        </p:txBody>
      </p:sp>
      <p:sp>
        <p:nvSpPr>
          <p:cNvPr id="3" name="Содержимое 2"/>
          <p:cNvSpPr>
            <a:spLocks noGrp="1"/>
          </p:cNvSpPr>
          <p:nvPr>
            <p:ph idx="1"/>
          </p:nvPr>
        </p:nvSpPr>
        <p:spPr>
          <a:xfrm>
            <a:off x="457200" y="1340768"/>
            <a:ext cx="8229600" cy="4785395"/>
          </a:xfrm>
        </p:spPr>
        <p:txBody>
          <a:bodyPr/>
          <a:lstStyle/>
          <a:p>
            <a:pPr algn="ctr">
              <a:buNone/>
            </a:pPr>
            <a:r>
              <a:rPr lang="en-US" i="1" dirty="0" smtClean="0"/>
              <a:t>   This </a:t>
            </a:r>
            <a:r>
              <a:rPr lang="en-US" i="1" dirty="0" smtClean="0"/>
              <a:t>is one of the oldest cafes in the city and the most visited today. Visitors "</a:t>
            </a:r>
            <a:r>
              <a:rPr lang="en-US" i="1" dirty="0" err="1" smtClean="0"/>
              <a:t>Sacher</a:t>
            </a:r>
            <a:r>
              <a:rPr lang="en-US" i="1" dirty="0" smtClean="0"/>
              <a:t>" offers the most stunning views from the windows - at the Vienna State Opera.</a:t>
            </a:r>
            <a:endParaRPr lang="ru-RU" i="1" dirty="0"/>
          </a:p>
        </p:txBody>
      </p:sp>
      <p:pic>
        <p:nvPicPr>
          <p:cNvPr id="2050" name="Picture 2" descr="Кафе Захер (Cafe Sacher)"/>
          <p:cNvPicPr>
            <a:picLocks noChangeAspect="1" noChangeArrowheads="1"/>
          </p:cNvPicPr>
          <p:nvPr/>
        </p:nvPicPr>
        <p:blipFill>
          <a:blip r:embed="rId3" cstate="print"/>
          <a:srcRect/>
          <a:stretch>
            <a:fillRect/>
          </a:stretch>
        </p:blipFill>
        <p:spPr bwMode="auto">
          <a:xfrm>
            <a:off x="204823" y="3921122"/>
            <a:ext cx="3143041" cy="2209951"/>
          </a:xfrm>
          <a:prstGeom prst="rect">
            <a:avLst/>
          </a:prstGeom>
          <a:noFill/>
        </p:spPr>
      </p:pic>
      <p:pic>
        <p:nvPicPr>
          <p:cNvPr id="2052" name="Picture 4" descr="Кафе Захер (Cafe Sacher)"/>
          <p:cNvPicPr>
            <a:picLocks noChangeAspect="1" noChangeArrowheads="1"/>
          </p:cNvPicPr>
          <p:nvPr/>
        </p:nvPicPr>
        <p:blipFill>
          <a:blip r:embed="rId4" cstate="print"/>
          <a:srcRect/>
          <a:stretch>
            <a:fillRect/>
          </a:stretch>
        </p:blipFill>
        <p:spPr bwMode="auto">
          <a:xfrm>
            <a:off x="3280738" y="4509120"/>
            <a:ext cx="2696732" cy="1988840"/>
          </a:xfrm>
          <a:prstGeom prst="rect">
            <a:avLst/>
          </a:prstGeom>
          <a:noFill/>
        </p:spPr>
      </p:pic>
      <p:pic>
        <p:nvPicPr>
          <p:cNvPr id="2054" name="Picture 6" descr="Кафе Захер (Cafe Sacher)"/>
          <p:cNvPicPr>
            <a:picLocks noChangeAspect="1" noChangeArrowheads="1"/>
          </p:cNvPicPr>
          <p:nvPr/>
        </p:nvPicPr>
        <p:blipFill>
          <a:blip r:embed="rId5" cstate="print"/>
          <a:srcRect/>
          <a:stretch>
            <a:fillRect/>
          </a:stretch>
        </p:blipFill>
        <p:spPr bwMode="auto">
          <a:xfrm>
            <a:off x="6012160" y="4077072"/>
            <a:ext cx="2769261" cy="2038004"/>
          </a:xfrm>
          <a:prstGeom prst="rect">
            <a:avLst/>
          </a:prstGeom>
          <a:noFill/>
        </p:spPr>
      </p:pic>
    </p:spTree>
  </p:cSld>
  <p:clrMapOvr>
    <a:masterClrMapping/>
  </p:clrMapOvr>
  <p:transition>
    <p:whee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2000" r="-12000"/>
          </a:stretch>
        </a:blipFill>
        <a:effectLst/>
      </p:bgPr>
    </p:bg>
    <p:spTree>
      <p:nvGrpSpPr>
        <p:cNvPr id="1" name=""/>
        <p:cNvGrpSpPr/>
        <p:nvPr/>
      </p:nvGrpSpPr>
      <p:grpSpPr>
        <a:xfrm>
          <a:off x="0" y="0"/>
          <a:ext cx="0" cy="0"/>
          <a:chOff x="0" y="0"/>
          <a:chExt cx="0" cy="0"/>
        </a:xfrm>
      </p:grpSpPr>
    </p:spTree>
  </p:cSld>
  <p:clrMapOvr>
    <a:masterClrMapping/>
  </p:clrMapOvr>
  <p:transition>
    <p:circl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70000"/>
            <a:lum bright="17000" contrast="-10000"/>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6600" b="1" dirty="0" smtClean="0">
                <a:solidFill>
                  <a:srgbClr val="CC0000"/>
                </a:solidFill>
                <a:latin typeface="Old English Text MT" pitchFamily="66" charset="0"/>
              </a:rPr>
              <a:t>General information</a:t>
            </a:r>
            <a:endParaRPr lang="ru-RU" sz="6600" b="1" dirty="0">
              <a:solidFill>
                <a:srgbClr val="CC0000"/>
              </a:solidFill>
            </a:endParaRPr>
          </a:p>
        </p:txBody>
      </p:sp>
      <p:sp>
        <p:nvSpPr>
          <p:cNvPr id="3" name="Содержимое 2"/>
          <p:cNvSpPr>
            <a:spLocks noGrp="1"/>
          </p:cNvSpPr>
          <p:nvPr>
            <p:ph idx="1"/>
          </p:nvPr>
        </p:nvSpPr>
        <p:spPr>
          <a:xfrm>
            <a:off x="251520" y="1412776"/>
            <a:ext cx="8712968" cy="4824536"/>
          </a:xfrm>
        </p:spPr>
        <p:txBody>
          <a:bodyPr>
            <a:normAutofit/>
          </a:bodyPr>
          <a:lstStyle/>
          <a:p>
            <a:pPr algn="ctr">
              <a:buNone/>
            </a:pPr>
            <a:r>
              <a:rPr lang="en-US" sz="4400" b="1" dirty="0" smtClean="0">
                <a:effectLst>
                  <a:outerShdw blurRad="38100" dist="38100" dir="2700000" algn="tl">
                    <a:srgbClr val="000000">
                      <a:alpha val="43137"/>
                    </a:srgbClr>
                  </a:outerShdw>
                </a:effectLst>
                <a:latin typeface="Modern No. 20" pitchFamily="18" charset="0"/>
              </a:rPr>
              <a:t>Vienna</a:t>
            </a:r>
            <a:r>
              <a:rPr lang="en-US" sz="4400" b="1" dirty="0" smtClean="0">
                <a:latin typeface="Modern No. 20" pitchFamily="18" charset="0"/>
              </a:rPr>
              <a:t> is the capital and largest city of Austria.</a:t>
            </a:r>
            <a:r>
              <a:rPr lang="en-US" sz="4400" dirty="0" smtClean="0"/>
              <a:t>  </a:t>
            </a:r>
          </a:p>
          <a:p>
            <a:pPr>
              <a:buNone/>
            </a:pPr>
            <a:r>
              <a:rPr lang="en-US" sz="4400" b="1" dirty="0" smtClean="0">
                <a:latin typeface="Modern No. 20" pitchFamily="18" charset="0"/>
              </a:rPr>
              <a:t>Population is  about </a:t>
            </a:r>
          </a:p>
          <a:p>
            <a:pPr>
              <a:buNone/>
            </a:pPr>
            <a:r>
              <a:rPr lang="en-US" sz="4400" b="1" dirty="0" smtClean="0">
                <a:latin typeface="Modern No. 20" pitchFamily="18" charset="0"/>
              </a:rPr>
              <a:t>1.757 million. </a:t>
            </a:r>
          </a:p>
          <a:p>
            <a:pPr algn="ctr">
              <a:buNone/>
            </a:pPr>
            <a:r>
              <a:rPr lang="en-US" sz="4400" b="1" dirty="0" smtClean="0">
                <a:latin typeface="Modern No. 20" pitchFamily="18" charset="0"/>
              </a:rPr>
              <a:t>               Vienna area </a:t>
            </a:r>
          </a:p>
          <a:p>
            <a:pPr algn="ctr">
              <a:buNone/>
            </a:pPr>
            <a:r>
              <a:rPr lang="en-US" sz="4400" b="1" dirty="0" smtClean="0">
                <a:latin typeface="Modern No. 20" pitchFamily="18" charset="0"/>
              </a:rPr>
              <a:t>                 is 415 km ².</a:t>
            </a:r>
            <a:endParaRPr lang="ru-RU" sz="4400" b="1" dirty="0">
              <a:latin typeface="Modern No. 20" pitchFamily="18" charset="0"/>
            </a:endParaRPr>
          </a:p>
        </p:txBody>
      </p:sp>
      <p:pic>
        <p:nvPicPr>
          <p:cNvPr id="8195" name="Picture 3" descr="C:\Users\СВЕТА\Desktop\Wien_districts_with_numbers.png"/>
          <p:cNvPicPr>
            <a:picLocks noChangeAspect="1" noChangeArrowheads="1"/>
          </p:cNvPicPr>
          <p:nvPr/>
        </p:nvPicPr>
        <p:blipFill>
          <a:blip r:embed="rId3" cstate="print">
            <a:clrChange>
              <a:clrFrom>
                <a:srgbClr val="FEFEFE"/>
              </a:clrFrom>
              <a:clrTo>
                <a:srgbClr val="FEFEFE">
                  <a:alpha val="0"/>
                </a:srgbClr>
              </a:clrTo>
            </a:clrChange>
          </a:blip>
          <a:srcRect/>
          <a:stretch>
            <a:fillRect/>
          </a:stretch>
        </p:blipFill>
        <p:spPr bwMode="auto">
          <a:xfrm>
            <a:off x="5580112" y="2276872"/>
            <a:ext cx="2979088" cy="2296606"/>
          </a:xfrm>
          <a:prstGeom prst="rect">
            <a:avLst/>
          </a:prstGeom>
          <a:noFill/>
        </p:spPr>
      </p:pic>
      <p:pic>
        <p:nvPicPr>
          <p:cNvPr id="8197" name="Picture 5" descr="http://cdn.trinixy.ru/pics2/20070314/podb/7/vienna_24.jpg"/>
          <p:cNvPicPr>
            <a:picLocks noChangeAspect="1" noChangeArrowheads="1"/>
          </p:cNvPicPr>
          <p:nvPr/>
        </p:nvPicPr>
        <p:blipFill>
          <a:blip r:embed="rId4" cstate="print">
            <a:lum bright="10000"/>
          </a:blip>
          <a:srcRect/>
          <a:stretch>
            <a:fillRect/>
          </a:stretch>
        </p:blipFill>
        <p:spPr bwMode="auto">
          <a:xfrm>
            <a:off x="755576" y="4437112"/>
            <a:ext cx="2908532" cy="197780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67000"/>
            <a:lum bright="15000" contrast="21000"/>
          </a:blip>
          <a:srcRect/>
          <a:stretch>
            <a:fillRect l="-43000" r="-43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0"/>
            <a:ext cx="8424936" cy="1052736"/>
          </a:xfrm>
        </p:spPr>
        <p:txBody>
          <a:bodyPr>
            <a:normAutofit fontScale="90000"/>
          </a:bodyPr>
          <a:lstStyle/>
          <a:p>
            <a:r>
              <a:rPr lang="en-US" sz="6600" b="1" dirty="0" smtClean="0">
                <a:solidFill>
                  <a:srgbClr val="002060"/>
                </a:solidFill>
                <a:latin typeface="Old English Text MT" pitchFamily="66" charset="0"/>
              </a:rPr>
              <a:t>Name of the city</a:t>
            </a:r>
            <a:endParaRPr lang="ru-RU" sz="6600" b="1" dirty="0">
              <a:solidFill>
                <a:srgbClr val="002060"/>
              </a:solidFill>
              <a:latin typeface="Old English Text MT" pitchFamily="66" charset="0"/>
            </a:endParaRPr>
          </a:p>
        </p:txBody>
      </p:sp>
      <p:pic>
        <p:nvPicPr>
          <p:cNvPr id="7170" name="Picture 2" descr="http://thumbs.dreamstime.com/x/rolle-des-pergaments-und-der-feder-13639444.jpg"/>
          <p:cNvPicPr>
            <a:picLocks noChangeAspect="1" noChangeArrowheads="1"/>
          </p:cNvPicPr>
          <p:nvPr/>
        </p:nvPicPr>
        <p:blipFill>
          <a:blip r:embed="rId3" cstate="print">
            <a:clrChange>
              <a:clrFrom>
                <a:srgbClr val="FFFFFF"/>
              </a:clrFrom>
              <a:clrTo>
                <a:srgbClr val="FFFFFF">
                  <a:alpha val="0"/>
                </a:srgbClr>
              </a:clrTo>
            </a:clrChange>
            <a:lum bright="10000"/>
          </a:blip>
          <a:srcRect/>
          <a:stretch>
            <a:fillRect/>
          </a:stretch>
        </p:blipFill>
        <p:spPr bwMode="auto">
          <a:xfrm>
            <a:off x="-252536" y="836712"/>
            <a:ext cx="5472608" cy="6162610"/>
          </a:xfrm>
          <a:prstGeom prst="rect">
            <a:avLst/>
          </a:prstGeom>
          <a:noFill/>
        </p:spPr>
      </p:pic>
      <p:sp>
        <p:nvSpPr>
          <p:cNvPr id="3" name="Содержимое 2"/>
          <p:cNvSpPr>
            <a:spLocks noGrp="1"/>
          </p:cNvSpPr>
          <p:nvPr>
            <p:ph idx="1"/>
          </p:nvPr>
        </p:nvSpPr>
        <p:spPr>
          <a:xfrm>
            <a:off x="611560" y="1988840"/>
            <a:ext cx="3528392" cy="4425355"/>
          </a:xfrm>
        </p:spPr>
        <p:txBody>
          <a:bodyPr>
            <a:normAutofit fontScale="92500" lnSpcReduction="10000"/>
          </a:bodyPr>
          <a:lstStyle/>
          <a:p>
            <a:pPr>
              <a:buNone/>
            </a:pPr>
            <a:r>
              <a:rPr lang="en-US" b="1" dirty="0" smtClean="0">
                <a:latin typeface="Blackadder ITC" pitchFamily="82" charset="0"/>
              </a:rPr>
              <a:t>The English name Vienna is borrowed from the Italian. "Vienna" and the official German name Wien, and the names of the city in most languages, are thought to be derived from the Celtic word "</a:t>
            </a:r>
            <a:r>
              <a:rPr lang="en-US" b="1" dirty="0" err="1" smtClean="0">
                <a:latin typeface="Blackadder ITC" pitchFamily="82" charset="0"/>
              </a:rPr>
              <a:t>windo</a:t>
            </a:r>
            <a:r>
              <a:rPr lang="en-US" b="1" dirty="0" smtClean="0">
                <a:latin typeface="Blackadder ITC" pitchFamily="82" charset="0"/>
              </a:rPr>
              <a:t>-", meaning bright.</a:t>
            </a:r>
            <a:endParaRPr lang="ru-RU" b="1" dirty="0"/>
          </a:p>
        </p:txBody>
      </p:sp>
      <p:sp>
        <p:nvSpPr>
          <p:cNvPr id="5" name="TextBox 4"/>
          <p:cNvSpPr txBox="1"/>
          <p:nvPr/>
        </p:nvSpPr>
        <p:spPr>
          <a:xfrm>
            <a:off x="5076056" y="1340768"/>
            <a:ext cx="3744416" cy="2677656"/>
          </a:xfrm>
          <a:prstGeom prst="rect">
            <a:avLst/>
          </a:prstGeom>
          <a:noFill/>
        </p:spPr>
        <p:txBody>
          <a:bodyPr wrap="square" rtlCol="0">
            <a:spAutoFit/>
          </a:bodyPr>
          <a:lstStyle/>
          <a:p>
            <a:pPr algn="ctr"/>
            <a:r>
              <a:rPr lang="en-US" sz="2400" b="1" dirty="0" smtClean="0">
                <a:solidFill>
                  <a:schemeClr val="tx2">
                    <a:lumMod val="75000"/>
                  </a:schemeClr>
                </a:solidFill>
              </a:rPr>
              <a:t> </a:t>
            </a:r>
            <a:r>
              <a:rPr lang="en-US" sz="2800" b="1" dirty="0" smtClean="0">
                <a:solidFill>
                  <a:schemeClr val="tx2">
                    <a:lumMod val="75000"/>
                  </a:schemeClr>
                </a:solidFill>
                <a:latin typeface="Modern No. 20" pitchFamily="18" charset="0"/>
              </a:rPr>
              <a:t>In Slovene, the city is called </a:t>
            </a:r>
            <a:r>
              <a:rPr lang="en-US" sz="2800" b="1" i="1" dirty="0" err="1" smtClean="0">
                <a:solidFill>
                  <a:schemeClr val="accent2">
                    <a:lumMod val="75000"/>
                  </a:schemeClr>
                </a:solidFill>
                <a:latin typeface="Modern No. 20" pitchFamily="18" charset="0"/>
              </a:rPr>
              <a:t>Dunaj</a:t>
            </a:r>
            <a:r>
              <a:rPr lang="en-US" sz="2800" b="1" dirty="0" smtClean="0">
                <a:solidFill>
                  <a:schemeClr val="tx2">
                    <a:lumMod val="75000"/>
                  </a:schemeClr>
                </a:solidFill>
                <a:latin typeface="Modern No. 20" pitchFamily="18" charset="0"/>
              </a:rPr>
              <a:t>, which in other Slavic languages means the Danube River, on which it is located.</a:t>
            </a:r>
            <a:endParaRPr lang="ru-RU" sz="2800" b="1" dirty="0">
              <a:solidFill>
                <a:schemeClr val="tx2">
                  <a:lumMod val="75000"/>
                </a:schemeClr>
              </a:solidFill>
            </a:endParaRPr>
          </a:p>
        </p:txBody>
      </p:sp>
      <p:pic>
        <p:nvPicPr>
          <p:cNvPr id="7172" name="Picture 4" descr="http://www.egotrek.com/contentdata/files/egotrek/images/Oberoesterreich-Impression.JPG"/>
          <p:cNvPicPr>
            <a:picLocks noChangeAspect="1" noChangeArrowheads="1"/>
          </p:cNvPicPr>
          <p:nvPr/>
        </p:nvPicPr>
        <p:blipFill>
          <a:blip r:embed="rId4" cstate="print"/>
          <a:srcRect/>
          <a:stretch>
            <a:fillRect/>
          </a:stretch>
        </p:blipFill>
        <p:spPr bwMode="auto">
          <a:xfrm>
            <a:off x="4508340" y="3933056"/>
            <a:ext cx="4635660" cy="1852811"/>
          </a:xfrm>
          <a:prstGeom prst="ellipse">
            <a:avLst/>
          </a:prstGeom>
          <a:ln>
            <a:noFill/>
          </a:ln>
          <a:effectLst>
            <a:softEdge rad="112500"/>
          </a:effectLst>
        </p:spPr>
      </p:pic>
    </p:spTree>
  </p:cSld>
  <p:clrMapOvr>
    <a:masterClrMapping/>
  </p:clrMapOvr>
  <p:transition>
    <p:circl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73000"/>
            <a:lum/>
          </a:blip>
          <a:srcRect/>
          <a:stretch>
            <a:fillRect l="-11000" r="-11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0"/>
            <a:ext cx="8229600" cy="1143000"/>
          </a:xfrm>
        </p:spPr>
        <p:txBody>
          <a:bodyPr>
            <a:normAutofit/>
          </a:bodyPr>
          <a:lstStyle/>
          <a:p>
            <a:r>
              <a:rPr lang="en-US" sz="5900" b="1" dirty="0" smtClean="0">
                <a:solidFill>
                  <a:srgbClr val="FFCC66"/>
                </a:solidFill>
                <a:latin typeface="Old English Text MT" pitchFamily="66" charset="0"/>
              </a:rPr>
              <a:t>Symbol of Vienna</a:t>
            </a:r>
            <a:endParaRPr lang="ru-RU" sz="5900" b="1" dirty="0">
              <a:solidFill>
                <a:srgbClr val="FFCC66"/>
              </a:solidFill>
              <a:latin typeface="Old English Text MT" pitchFamily="66" charset="0"/>
            </a:endParaRPr>
          </a:p>
        </p:txBody>
      </p:sp>
      <p:sp>
        <p:nvSpPr>
          <p:cNvPr id="3" name="Содержимое 2"/>
          <p:cNvSpPr>
            <a:spLocks noGrp="1"/>
          </p:cNvSpPr>
          <p:nvPr>
            <p:ph idx="1"/>
          </p:nvPr>
        </p:nvSpPr>
        <p:spPr>
          <a:xfrm>
            <a:off x="0" y="980728"/>
            <a:ext cx="4932040" cy="4813995"/>
          </a:xfrm>
        </p:spPr>
        <p:txBody>
          <a:bodyPr>
            <a:normAutofit/>
          </a:bodyPr>
          <a:lstStyle/>
          <a:p>
            <a:pPr>
              <a:buNone/>
            </a:pPr>
            <a:r>
              <a:rPr lang="en-US" sz="3000" b="1" dirty="0" smtClean="0">
                <a:latin typeface="Bodoni MT Condensed" pitchFamily="18" charset="0"/>
              </a:rPr>
              <a:t>    </a:t>
            </a:r>
            <a:r>
              <a:rPr lang="en-US" sz="2800" b="1" dirty="0" smtClean="0">
                <a:latin typeface="Bodoni MT Condensed" pitchFamily="18" charset="0"/>
              </a:rPr>
              <a:t>St. Stephen's Cathedral or </a:t>
            </a:r>
            <a:r>
              <a:rPr lang="en-US" sz="2800" b="1" dirty="0" err="1" smtClean="0">
                <a:latin typeface="Bodoni MT Condensed" pitchFamily="18" charset="0"/>
              </a:rPr>
              <a:t>Stephansdom</a:t>
            </a:r>
            <a:r>
              <a:rPr lang="en-US" sz="2800" b="1" dirty="0" smtClean="0">
                <a:latin typeface="Bodoni MT Condensed" pitchFamily="18" charset="0"/>
              </a:rPr>
              <a:t> - Catholic cathedral, the national symbol of Austria and the symbol of the city of Vienna.</a:t>
            </a:r>
            <a:endParaRPr lang="ru-RU" sz="2800" b="1" dirty="0"/>
          </a:p>
        </p:txBody>
      </p:sp>
      <p:sp>
        <p:nvSpPr>
          <p:cNvPr id="4" name="TextBox 3"/>
          <p:cNvSpPr txBox="1"/>
          <p:nvPr/>
        </p:nvSpPr>
        <p:spPr>
          <a:xfrm>
            <a:off x="4644008" y="3501008"/>
            <a:ext cx="4499992" cy="2862322"/>
          </a:xfrm>
          <a:prstGeom prst="rect">
            <a:avLst/>
          </a:prstGeom>
          <a:noFill/>
        </p:spPr>
        <p:txBody>
          <a:bodyPr wrap="square" rtlCol="0">
            <a:spAutoFit/>
          </a:bodyPr>
          <a:lstStyle/>
          <a:p>
            <a:r>
              <a:rPr lang="en-US" sz="2000" b="1" dirty="0" smtClean="0">
                <a:latin typeface="Bodoni MT Condensed" pitchFamily="18" charset="0"/>
              </a:rPr>
              <a:t>The highest part of St. Stephen's Cathedral - South Tower. During the time of the Habsburgs, no church of Austria-Hungary could not be higher than the south tower of St. Stephen. There is an observation deck, which offers a magnificent view over the Danube and Vienna.</a:t>
            </a:r>
            <a:endParaRPr lang="ru-RU" sz="2000" b="1" dirty="0" smtClean="0">
              <a:latin typeface="Bodoni MT Condensed" pitchFamily="18" charset="0"/>
            </a:endParaRPr>
          </a:p>
        </p:txBody>
      </p:sp>
      <p:pic>
        <p:nvPicPr>
          <p:cNvPr id="6146" name="Picture 2" descr="Wien, Stephansdom, Bell Tower"/>
          <p:cNvPicPr>
            <a:picLocks noChangeAspect="1" noChangeArrowheads="1"/>
          </p:cNvPicPr>
          <p:nvPr/>
        </p:nvPicPr>
        <p:blipFill>
          <a:blip r:embed="rId3" cstate="print"/>
          <a:srcRect/>
          <a:stretch>
            <a:fillRect/>
          </a:stretch>
        </p:blipFill>
        <p:spPr bwMode="auto">
          <a:xfrm>
            <a:off x="6516216" y="1124744"/>
            <a:ext cx="1674504" cy="222586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148" name="Picture 4" descr="834745305_05eb3d7879_o"/>
          <p:cNvPicPr>
            <a:picLocks noChangeAspect="1" noChangeArrowheads="1"/>
          </p:cNvPicPr>
          <p:nvPr/>
        </p:nvPicPr>
        <p:blipFill>
          <a:blip r:embed="rId4" cstate="print"/>
          <a:srcRect/>
          <a:stretch>
            <a:fillRect/>
          </a:stretch>
        </p:blipFill>
        <p:spPr bwMode="auto">
          <a:xfrm>
            <a:off x="5076056" y="1124744"/>
            <a:ext cx="1485156" cy="221756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150" name="Picture 6" descr="gstefans"/>
          <p:cNvPicPr>
            <a:picLocks noChangeAspect="1" noChangeArrowheads="1"/>
          </p:cNvPicPr>
          <p:nvPr/>
        </p:nvPicPr>
        <p:blipFill>
          <a:blip r:embed="rId5" cstate="print"/>
          <a:srcRect/>
          <a:stretch>
            <a:fillRect/>
          </a:stretch>
        </p:blipFill>
        <p:spPr bwMode="auto">
          <a:xfrm>
            <a:off x="395536" y="3717032"/>
            <a:ext cx="3891882" cy="274969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ransition>
    <p:wheel spokes="8"/>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73000"/>
            <a:lum/>
          </a:blip>
          <a:srcRect/>
          <a:stretch>
            <a:fillRect t="-4000" b="-4000"/>
          </a:stretch>
        </a:blipFill>
        <a:effectLst/>
      </p:bgPr>
    </p:bg>
    <p:spTree>
      <p:nvGrpSpPr>
        <p:cNvPr id="1" name=""/>
        <p:cNvGrpSpPr/>
        <p:nvPr/>
      </p:nvGrpSpPr>
      <p:grpSpPr>
        <a:xfrm>
          <a:off x="0" y="0"/>
          <a:ext cx="0" cy="0"/>
          <a:chOff x="0" y="0"/>
          <a:chExt cx="0" cy="0"/>
        </a:xfrm>
      </p:grpSpPr>
      <p:sp>
        <p:nvSpPr>
          <p:cNvPr id="5" name="Содержимое 4"/>
          <p:cNvSpPr>
            <a:spLocks noGrp="1"/>
          </p:cNvSpPr>
          <p:nvPr>
            <p:ph sz="half" idx="1"/>
          </p:nvPr>
        </p:nvSpPr>
        <p:spPr>
          <a:xfrm>
            <a:off x="251520" y="548680"/>
            <a:ext cx="8579296" cy="2088232"/>
          </a:xfrm>
        </p:spPr>
        <p:txBody>
          <a:bodyPr>
            <a:normAutofit/>
          </a:bodyPr>
          <a:lstStyle/>
          <a:p>
            <a:pPr algn="ctr">
              <a:buNone/>
            </a:pPr>
            <a:r>
              <a:rPr lang="en-US" b="1" dirty="0" smtClean="0">
                <a:latin typeface="Modern No. 20" pitchFamily="18" charset="0"/>
              </a:rPr>
              <a:t>  The roof of St. Stephen's Cathedral is covered multicolor tiles, which are laid in the same arms of the Republic of Austria.</a:t>
            </a:r>
            <a:endParaRPr lang="ru-RU" b="1" dirty="0"/>
          </a:p>
        </p:txBody>
      </p:sp>
      <p:sp>
        <p:nvSpPr>
          <p:cNvPr id="6" name="Содержимое 5"/>
          <p:cNvSpPr>
            <a:spLocks noGrp="1"/>
          </p:cNvSpPr>
          <p:nvPr>
            <p:ph sz="half" idx="2"/>
          </p:nvPr>
        </p:nvSpPr>
        <p:spPr>
          <a:xfrm>
            <a:off x="323528" y="4581128"/>
            <a:ext cx="8424936" cy="2016224"/>
          </a:xfrm>
        </p:spPr>
        <p:txBody>
          <a:bodyPr>
            <a:noAutofit/>
          </a:bodyPr>
          <a:lstStyle/>
          <a:p>
            <a:pPr algn="ctr">
              <a:buNone/>
            </a:pPr>
            <a:r>
              <a:rPr lang="en-US" sz="2400" b="1" dirty="0" smtClean="0">
                <a:latin typeface="Modern No. 20" pitchFamily="18" charset="0"/>
              </a:rPr>
              <a:t>Near the main portal in "Romanesque wall" is Chair of St. John of Capistrano, which in 1454 he called for a crusade against </a:t>
            </a:r>
            <a:r>
              <a:rPr lang="en-US" sz="2400" b="1" dirty="0" err="1" smtClean="0">
                <a:latin typeface="Modern No. 20" pitchFamily="18" charset="0"/>
              </a:rPr>
              <a:t>turok.V</a:t>
            </a:r>
            <a:r>
              <a:rPr lang="en-US" sz="2400" b="1" dirty="0" smtClean="0">
                <a:latin typeface="Modern No. 20" pitchFamily="18" charset="0"/>
              </a:rPr>
              <a:t> interior of St. Stephen's Cathedral is a lot of sculpture samples XIV-XV centuries.</a:t>
            </a:r>
            <a:endParaRPr lang="ru-RU" sz="2400" b="1" dirty="0" smtClean="0">
              <a:latin typeface="Modern No. 20" pitchFamily="18" charset="0"/>
            </a:endParaRPr>
          </a:p>
        </p:txBody>
      </p:sp>
      <p:pic>
        <p:nvPicPr>
          <p:cNvPr id="5122" name="Picture 2" descr="Wien.Stephansdom78"/>
          <p:cNvPicPr>
            <a:picLocks noChangeAspect="1" noChangeArrowheads="1"/>
          </p:cNvPicPr>
          <p:nvPr/>
        </p:nvPicPr>
        <p:blipFill>
          <a:blip r:embed="rId3" cstate="print"/>
          <a:srcRect/>
          <a:stretch>
            <a:fillRect/>
          </a:stretch>
        </p:blipFill>
        <p:spPr bwMode="auto">
          <a:xfrm>
            <a:off x="323528" y="2348880"/>
            <a:ext cx="2295062" cy="1724860"/>
          </a:xfrm>
          <a:prstGeom prst="rect">
            <a:avLst/>
          </a:prstGeom>
          <a:ln>
            <a:noFill/>
          </a:ln>
          <a:effectLst>
            <a:outerShdw blurRad="190500" algn="tl" rotWithShape="0">
              <a:srgbClr val="000000">
                <a:alpha val="70000"/>
              </a:srgbClr>
            </a:outerShdw>
          </a:effectLst>
        </p:spPr>
      </p:pic>
      <p:pic>
        <p:nvPicPr>
          <p:cNvPr id="5124" name="Picture 4" descr="Wien, Stephansdom"/>
          <p:cNvPicPr>
            <a:picLocks noChangeAspect="1" noChangeArrowheads="1"/>
          </p:cNvPicPr>
          <p:nvPr/>
        </p:nvPicPr>
        <p:blipFill>
          <a:blip r:embed="rId4" cstate="print"/>
          <a:srcRect/>
          <a:stretch>
            <a:fillRect/>
          </a:stretch>
        </p:blipFill>
        <p:spPr bwMode="auto">
          <a:xfrm>
            <a:off x="3347864" y="2204864"/>
            <a:ext cx="2589044" cy="1945803"/>
          </a:xfrm>
          <a:prstGeom prst="rect">
            <a:avLst/>
          </a:prstGeom>
          <a:ln w="127000" cap="sq">
            <a:solidFill>
              <a:srgbClr val="000000"/>
            </a:solidFill>
            <a:miter lim="800000"/>
          </a:ln>
          <a:effectLst>
            <a:outerShdw blurRad="57150" dist="50800" dir="2700000" algn="tl" rotWithShape="0">
              <a:srgbClr val="000000">
                <a:alpha val="40000"/>
              </a:srgbClr>
            </a:outerShdw>
          </a:effectLst>
        </p:spPr>
      </p:pic>
      <p:pic>
        <p:nvPicPr>
          <p:cNvPr id="5128" name="Picture 8" descr="http://www.germany-gid.ru/images/austria/wien/stephansdom02.jpg"/>
          <p:cNvPicPr>
            <a:picLocks noChangeAspect="1" noChangeArrowheads="1"/>
          </p:cNvPicPr>
          <p:nvPr/>
        </p:nvPicPr>
        <p:blipFill>
          <a:blip r:embed="rId5" cstate="print"/>
          <a:srcRect/>
          <a:stretch>
            <a:fillRect/>
          </a:stretch>
        </p:blipFill>
        <p:spPr bwMode="auto">
          <a:xfrm>
            <a:off x="6444208" y="2276872"/>
            <a:ext cx="2279915" cy="1709936"/>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80000"/>
            <a:lum/>
          </a:blip>
          <a:srcRect/>
          <a:stretch>
            <a:fillRect l="-2000" r="-2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0"/>
            <a:ext cx="8229600" cy="1143000"/>
          </a:xfrm>
        </p:spPr>
        <p:txBody>
          <a:bodyPr>
            <a:normAutofit/>
          </a:bodyPr>
          <a:lstStyle/>
          <a:p>
            <a:r>
              <a:rPr lang="en-US" sz="5900" b="1" dirty="0" smtClean="0">
                <a:solidFill>
                  <a:schemeClr val="accent2">
                    <a:lumMod val="75000"/>
                  </a:schemeClr>
                </a:solidFill>
                <a:latin typeface="Old English Text MT" pitchFamily="66" charset="0"/>
              </a:rPr>
              <a:t>Culture</a:t>
            </a:r>
            <a:endParaRPr lang="ru-RU" sz="5900" b="1" dirty="0">
              <a:solidFill>
                <a:schemeClr val="accent2">
                  <a:lumMod val="75000"/>
                </a:schemeClr>
              </a:solidFill>
              <a:latin typeface="Old English Text MT" pitchFamily="66" charset="0"/>
            </a:endParaRPr>
          </a:p>
        </p:txBody>
      </p:sp>
      <p:sp>
        <p:nvSpPr>
          <p:cNvPr id="3" name="Содержимое 2"/>
          <p:cNvSpPr>
            <a:spLocks noGrp="1"/>
          </p:cNvSpPr>
          <p:nvPr>
            <p:ph idx="1"/>
          </p:nvPr>
        </p:nvSpPr>
        <p:spPr>
          <a:xfrm>
            <a:off x="2195736" y="1124744"/>
            <a:ext cx="4392488" cy="5472608"/>
          </a:xfrm>
        </p:spPr>
        <p:txBody>
          <a:bodyPr>
            <a:normAutofit/>
          </a:bodyPr>
          <a:lstStyle/>
          <a:p>
            <a:pPr algn="ctr">
              <a:buNone/>
            </a:pPr>
            <a:r>
              <a:rPr lang="en-US" b="1" dirty="0" smtClean="0"/>
              <a:t>  </a:t>
            </a:r>
            <a:r>
              <a:rPr lang="en-US" b="1" dirty="0" smtClean="0">
                <a:latin typeface="Harlow Solid Italic" pitchFamily="82" charset="0"/>
              </a:rPr>
              <a:t>Vienna is the city of captivating music, and this is no accident. Many famous composers have lived and worked here. Among them - Johannes Brahms, Wolfgang Amadeus Mozart, Ludwig van Beethoven, Franz Schubert, Johann Strauss, </a:t>
            </a:r>
            <a:r>
              <a:rPr lang="en-US" b="1" dirty="0" err="1" smtClean="0">
                <a:latin typeface="Harlow Solid Italic" pitchFamily="82" charset="0"/>
              </a:rPr>
              <a:t>Christoph</a:t>
            </a:r>
            <a:r>
              <a:rPr lang="en-US" b="1" dirty="0" smtClean="0">
                <a:latin typeface="Harlow Solid Italic" pitchFamily="82" charset="0"/>
              </a:rPr>
              <a:t> Gluck.</a:t>
            </a:r>
            <a:endParaRPr lang="ru-RU" b="1" dirty="0"/>
          </a:p>
        </p:txBody>
      </p:sp>
      <p:pic>
        <p:nvPicPr>
          <p:cNvPr id="4098" name="Picture 2" descr="http://figgery.com.ua/wp-content/uploads/post/knigi-o-tvorcheskih-lyudyah/kniga-o-motsarte-de-vid-vejs-vozvy-shennoe-i-zemnoe-vpustite-muzy-ku-v-svoyu-dushu/Portret-Motsarta-hudozhnik-Johan-Georg-E-dlinger.1790-god.jpg"/>
          <p:cNvPicPr>
            <a:picLocks noChangeAspect="1" noChangeArrowheads="1"/>
          </p:cNvPicPr>
          <p:nvPr/>
        </p:nvPicPr>
        <p:blipFill>
          <a:blip r:embed="rId3" cstate="print"/>
          <a:srcRect/>
          <a:stretch>
            <a:fillRect/>
          </a:stretch>
        </p:blipFill>
        <p:spPr bwMode="auto">
          <a:xfrm>
            <a:off x="179512" y="476672"/>
            <a:ext cx="1772771" cy="230425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4100" name="Picture 4" descr="http://stantonssheetmusic.files.wordpress.com/2009/10/beethoven.jpg?w=450"/>
          <p:cNvPicPr>
            <a:picLocks noChangeAspect="1" noChangeArrowheads="1"/>
          </p:cNvPicPr>
          <p:nvPr/>
        </p:nvPicPr>
        <p:blipFill>
          <a:blip r:embed="rId4" cstate="print"/>
          <a:srcRect/>
          <a:stretch>
            <a:fillRect/>
          </a:stretch>
        </p:blipFill>
        <p:spPr bwMode="auto">
          <a:xfrm>
            <a:off x="7092280" y="836712"/>
            <a:ext cx="1860312" cy="231919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102" name="Picture 6" descr="http://www.musica.gulbenkian.pt/semibreves/files/00001000/00001410_0001.jpg"/>
          <p:cNvPicPr>
            <a:picLocks noChangeAspect="1" noChangeArrowheads="1"/>
          </p:cNvPicPr>
          <p:nvPr/>
        </p:nvPicPr>
        <p:blipFill>
          <a:blip r:embed="rId5" cstate="print"/>
          <a:srcRect/>
          <a:stretch>
            <a:fillRect/>
          </a:stretch>
        </p:blipFill>
        <p:spPr bwMode="auto">
          <a:xfrm>
            <a:off x="336490" y="3429000"/>
            <a:ext cx="1711348" cy="235506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4104" name="Picture 8" descr="http://www.orpheusmusic.ru/_ph/28/2/865374753.jpg"/>
          <p:cNvPicPr>
            <a:picLocks noChangeAspect="1" noChangeArrowheads="1"/>
          </p:cNvPicPr>
          <p:nvPr/>
        </p:nvPicPr>
        <p:blipFill>
          <a:blip r:embed="rId6" cstate="print"/>
          <a:srcRect/>
          <a:stretch>
            <a:fillRect/>
          </a:stretch>
        </p:blipFill>
        <p:spPr bwMode="auto">
          <a:xfrm flipH="1">
            <a:off x="7002989" y="3573016"/>
            <a:ext cx="1868265" cy="2458244"/>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cSld>
  <p:clrMapOvr>
    <a:masterClrMapping/>
  </p:clrMapOvr>
  <p:transition>
    <p:randomBa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69000"/>
            <a:lum bright="10000" contrast="-7000"/>
          </a:blip>
          <a:srcRect/>
          <a:stretch>
            <a:fillRect l="-11000" r="-11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0"/>
            <a:ext cx="8229600" cy="1143000"/>
          </a:xfrm>
        </p:spPr>
        <p:txBody>
          <a:bodyPr>
            <a:normAutofit/>
          </a:bodyPr>
          <a:lstStyle/>
          <a:p>
            <a:r>
              <a:rPr lang="en-US" sz="5900" b="1" dirty="0" smtClean="0">
                <a:solidFill>
                  <a:srgbClr val="0070C0"/>
                </a:solidFill>
                <a:latin typeface="Old English Text MT" pitchFamily="66" charset="0"/>
              </a:rPr>
              <a:t>Museums</a:t>
            </a:r>
            <a:endParaRPr lang="ru-RU" sz="5900" b="1" dirty="0">
              <a:solidFill>
                <a:srgbClr val="0070C0"/>
              </a:solidFill>
              <a:latin typeface="Old English Text MT" pitchFamily="66" charset="0"/>
            </a:endParaRPr>
          </a:p>
        </p:txBody>
      </p:sp>
      <p:sp>
        <p:nvSpPr>
          <p:cNvPr id="3" name="Содержимое 2"/>
          <p:cNvSpPr>
            <a:spLocks noGrp="1"/>
          </p:cNvSpPr>
          <p:nvPr>
            <p:ph idx="1"/>
          </p:nvPr>
        </p:nvSpPr>
        <p:spPr>
          <a:xfrm>
            <a:off x="0" y="1052736"/>
            <a:ext cx="3275856" cy="4525963"/>
          </a:xfrm>
        </p:spPr>
        <p:txBody>
          <a:bodyPr>
            <a:normAutofit/>
          </a:bodyPr>
          <a:lstStyle/>
          <a:p>
            <a:pPr>
              <a:buNone/>
            </a:pPr>
            <a:r>
              <a:rPr lang="en-US" sz="2800" b="1" dirty="0" smtClean="0">
                <a:latin typeface="Gabriola" pitchFamily="82" charset="0"/>
              </a:rPr>
              <a:t>      </a:t>
            </a:r>
            <a:r>
              <a:rPr lang="en-US" sz="2800" b="1" dirty="0" smtClean="0">
                <a:latin typeface="Nyala" pitchFamily="2" charset="0"/>
              </a:rPr>
              <a:t>The </a:t>
            </a:r>
            <a:r>
              <a:rPr lang="en-US" sz="2800" b="1" dirty="0" err="1" smtClean="0">
                <a:latin typeface="Nyala" pitchFamily="2" charset="0"/>
              </a:rPr>
              <a:t>Hofburg</a:t>
            </a:r>
            <a:r>
              <a:rPr lang="en-US" sz="2800" b="1" dirty="0" smtClean="0">
                <a:latin typeface="Nyala" pitchFamily="2" charset="0"/>
              </a:rPr>
              <a:t> is the location of the Imperial Treasury (</a:t>
            </a:r>
            <a:r>
              <a:rPr lang="en-US" sz="2800" b="1" dirty="0" err="1" smtClean="0">
                <a:latin typeface="Nyala" pitchFamily="2" charset="0"/>
              </a:rPr>
              <a:t>Schatzkammer</a:t>
            </a:r>
            <a:r>
              <a:rPr lang="en-US" sz="2800" b="1" dirty="0" smtClean="0">
                <a:latin typeface="Nyala" pitchFamily="2" charset="0"/>
              </a:rPr>
              <a:t>), holding the imperial jewels of the Habsburg dynasty.</a:t>
            </a:r>
            <a:endParaRPr lang="ru-RU" sz="2800" b="1" dirty="0">
              <a:latin typeface="Gabriola" pitchFamily="82" charset="0"/>
            </a:endParaRPr>
          </a:p>
        </p:txBody>
      </p:sp>
      <p:sp>
        <p:nvSpPr>
          <p:cNvPr id="4" name="TextBox 3"/>
          <p:cNvSpPr txBox="1"/>
          <p:nvPr/>
        </p:nvSpPr>
        <p:spPr>
          <a:xfrm>
            <a:off x="5580112" y="980728"/>
            <a:ext cx="3312368" cy="3108543"/>
          </a:xfrm>
          <a:prstGeom prst="rect">
            <a:avLst/>
          </a:prstGeom>
          <a:noFill/>
        </p:spPr>
        <p:txBody>
          <a:bodyPr wrap="square" rtlCol="0">
            <a:spAutoFit/>
          </a:bodyPr>
          <a:lstStyle/>
          <a:p>
            <a:r>
              <a:rPr lang="en-US" sz="2800" b="1" dirty="0" smtClean="0">
                <a:latin typeface="Nyala" pitchFamily="2" charset="0"/>
              </a:rPr>
              <a:t>The </a:t>
            </a:r>
            <a:r>
              <a:rPr lang="en-US" sz="2800" b="1" dirty="0" err="1" smtClean="0">
                <a:latin typeface="Nyala" pitchFamily="2" charset="0"/>
              </a:rPr>
              <a:t>Sisi</a:t>
            </a:r>
            <a:r>
              <a:rPr lang="en-US" sz="2800" b="1" dirty="0" smtClean="0">
                <a:latin typeface="Nyala" pitchFamily="2" charset="0"/>
              </a:rPr>
              <a:t> Museum (a museum devoted to Empress Elisabeth of Austria) allows visitors to view the imperial apartments as well as the silver cabinet.</a:t>
            </a:r>
            <a:endParaRPr lang="ru-RU" sz="2800" b="1" dirty="0" smtClean="0">
              <a:latin typeface="Nyala" pitchFamily="2" charset="0"/>
            </a:endParaRPr>
          </a:p>
        </p:txBody>
      </p:sp>
      <p:sp>
        <p:nvSpPr>
          <p:cNvPr id="5" name="TextBox 4"/>
          <p:cNvSpPr txBox="1"/>
          <p:nvPr/>
        </p:nvSpPr>
        <p:spPr>
          <a:xfrm>
            <a:off x="2051720" y="4365010"/>
            <a:ext cx="4968552" cy="2092881"/>
          </a:xfrm>
          <a:prstGeom prst="rect">
            <a:avLst/>
          </a:prstGeom>
          <a:noFill/>
        </p:spPr>
        <p:txBody>
          <a:bodyPr wrap="square" rtlCol="0">
            <a:spAutoFit/>
          </a:bodyPr>
          <a:lstStyle/>
          <a:p>
            <a:pPr algn="ctr"/>
            <a:r>
              <a:rPr lang="en-US" sz="2600" b="1" dirty="0" smtClean="0">
                <a:latin typeface="Nyala" pitchFamily="2" charset="0"/>
              </a:rPr>
              <a:t>Directly opposite the </a:t>
            </a:r>
            <a:r>
              <a:rPr lang="en-US" sz="2600" b="1" dirty="0" err="1" smtClean="0">
                <a:latin typeface="Nyala" pitchFamily="2" charset="0"/>
              </a:rPr>
              <a:t>Hofburg</a:t>
            </a:r>
            <a:r>
              <a:rPr lang="en-US" sz="2600" b="1" dirty="0" smtClean="0">
                <a:latin typeface="Nyala" pitchFamily="2" charset="0"/>
              </a:rPr>
              <a:t> are the </a:t>
            </a:r>
            <a:r>
              <a:rPr lang="en-US" sz="2600" b="1" dirty="0" err="1" smtClean="0">
                <a:latin typeface="Nyala" pitchFamily="2" charset="0"/>
              </a:rPr>
              <a:t>Kunsthistorisches</a:t>
            </a:r>
            <a:r>
              <a:rPr lang="en-US" sz="2600" b="1" dirty="0" smtClean="0">
                <a:latin typeface="Nyala" pitchFamily="2" charset="0"/>
              </a:rPr>
              <a:t> Museum, which houses many paintings by old masters, ancient and classical artifacts, and the </a:t>
            </a:r>
            <a:r>
              <a:rPr lang="en-US" sz="2600" b="1" dirty="0" err="1" smtClean="0">
                <a:latin typeface="Nyala" pitchFamily="2" charset="0"/>
              </a:rPr>
              <a:t>Naturhistorisches</a:t>
            </a:r>
            <a:r>
              <a:rPr lang="en-US" sz="2600" b="1" dirty="0" smtClean="0">
                <a:latin typeface="Nyala" pitchFamily="2" charset="0"/>
              </a:rPr>
              <a:t> Museum.</a:t>
            </a:r>
            <a:endParaRPr lang="ru-RU" sz="2600" b="1" dirty="0" smtClean="0">
              <a:latin typeface="Nyala" pitchFamily="2" charset="0"/>
            </a:endParaRPr>
          </a:p>
        </p:txBody>
      </p:sp>
      <p:pic>
        <p:nvPicPr>
          <p:cNvPr id="3076" name="Picture 4" descr="http://venagid.ru/wp-content/uploads/2010/05/Neue-Hofburg-640x430.jpg"/>
          <p:cNvPicPr>
            <a:picLocks noChangeAspect="1" noChangeArrowheads="1"/>
          </p:cNvPicPr>
          <p:nvPr/>
        </p:nvPicPr>
        <p:blipFill>
          <a:blip r:embed="rId3" cstate="print"/>
          <a:srcRect l="17365"/>
          <a:stretch>
            <a:fillRect/>
          </a:stretch>
        </p:blipFill>
        <p:spPr bwMode="auto">
          <a:xfrm>
            <a:off x="107504" y="4293096"/>
            <a:ext cx="2160240" cy="2295550"/>
          </a:xfrm>
          <a:prstGeom prst="ellipse">
            <a:avLst/>
          </a:prstGeom>
          <a:ln>
            <a:noFill/>
          </a:ln>
          <a:effectLst>
            <a:softEdge rad="112500"/>
          </a:effectLst>
        </p:spPr>
      </p:pic>
      <p:pic>
        <p:nvPicPr>
          <p:cNvPr id="3078" name="Picture 6" descr="http://blog.falkensteiner.com/wp-content/uploads/2011/03/Sisi-Museum-620x624.jpg"/>
          <p:cNvPicPr>
            <a:picLocks noChangeAspect="1" noChangeArrowheads="1"/>
          </p:cNvPicPr>
          <p:nvPr/>
        </p:nvPicPr>
        <p:blipFill>
          <a:blip r:embed="rId4" cstate="print"/>
          <a:srcRect l="20335" t="9720" r="20355" b="9462"/>
          <a:stretch>
            <a:fillRect/>
          </a:stretch>
        </p:blipFill>
        <p:spPr bwMode="auto">
          <a:xfrm>
            <a:off x="3419872" y="1268760"/>
            <a:ext cx="1942716" cy="266429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3080" name="Picture 8" descr="http://www.aeiou.at/aeiou.photo.data.image.fw32/fw17364h.jpg"/>
          <p:cNvPicPr>
            <a:picLocks noChangeAspect="1" noChangeArrowheads="1"/>
          </p:cNvPicPr>
          <p:nvPr/>
        </p:nvPicPr>
        <p:blipFill>
          <a:blip r:embed="rId5" cstate="print"/>
          <a:srcRect/>
          <a:stretch>
            <a:fillRect/>
          </a:stretch>
        </p:blipFill>
        <p:spPr bwMode="auto">
          <a:xfrm>
            <a:off x="7020272" y="4581128"/>
            <a:ext cx="1971092" cy="1433736"/>
          </a:xfrm>
          <a:prstGeom prst="roundRect">
            <a:avLst>
              <a:gd name="adj" fmla="val 14653"/>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strips dir="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61000"/>
            <a:lum/>
          </a:blip>
          <a:srcRect/>
          <a:stretch>
            <a:fillRect l="-18000" r="-18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0"/>
            <a:ext cx="8229600" cy="1143000"/>
          </a:xfrm>
        </p:spPr>
        <p:txBody>
          <a:bodyPr>
            <a:normAutofit/>
          </a:bodyPr>
          <a:lstStyle/>
          <a:p>
            <a:r>
              <a:rPr lang="en-US" sz="5900" b="1" dirty="0" smtClean="0">
                <a:solidFill>
                  <a:srgbClr val="CC0000"/>
                </a:solidFill>
                <a:latin typeface="Old English Text MT" pitchFamily="66" charset="0"/>
              </a:rPr>
              <a:t>Vienna balls</a:t>
            </a:r>
            <a:endParaRPr lang="ru-RU" sz="5900" b="1" dirty="0">
              <a:solidFill>
                <a:srgbClr val="CC0000"/>
              </a:solidFill>
              <a:latin typeface="Old English Text MT" pitchFamily="66" charset="0"/>
            </a:endParaRPr>
          </a:p>
        </p:txBody>
      </p:sp>
      <p:sp>
        <p:nvSpPr>
          <p:cNvPr id="3" name="Содержимое 2"/>
          <p:cNvSpPr>
            <a:spLocks noGrp="1"/>
          </p:cNvSpPr>
          <p:nvPr>
            <p:ph idx="1"/>
          </p:nvPr>
        </p:nvSpPr>
        <p:spPr>
          <a:xfrm>
            <a:off x="251520" y="1124744"/>
            <a:ext cx="8640960" cy="4525963"/>
          </a:xfrm>
        </p:spPr>
        <p:txBody>
          <a:bodyPr/>
          <a:lstStyle/>
          <a:p>
            <a:pPr algn="ctr">
              <a:buNone/>
            </a:pPr>
            <a:r>
              <a:rPr lang="en-US" b="1" dirty="0" smtClean="0">
                <a:latin typeface="Arabic Typesetting" pitchFamily="66" charset="-78"/>
                <a:cs typeface="Arabic Typesetting" pitchFamily="66" charset="-78"/>
              </a:rPr>
              <a:t>Famous Viennese Waltz is a descendant of the Austrian folk dance - </a:t>
            </a:r>
            <a:r>
              <a:rPr lang="en-US" b="1" dirty="0" err="1" smtClean="0">
                <a:latin typeface="Arabic Typesetting" pitchFamily="66" charset="-78"/>
                <a:cs typeface="Arabic Typesetting" pitchFamily="66" charset="-78"/>
              </a:rPr>
              <a:t>Ländler</a:t>
            </a:r>
            <a:r>
              <a:rPr lang="en-US" b="1" dirty="0" smtClean="0">
                <a:latin typeface="Arabic Typesetting" pitchFamily="66" charset="-78"/>
                <a:cs typeface="Arabic Typesetting" pitchFamily="66" charset="-78"/>
              </a:rPr>
              <a:t> and got its name in honor of the Austrian capital. The famous Viennese Ball held annually in February. To get to this celebration is not only very difficult but also requires significant financial costs. Tickets to the ball varies from 200 to 20 000 </a:t>
            </a:r>
            <a:r>
              <a:rPr lang="en-US" b="1" dirty="0" err="1" smtClean="0">
                <a:latin typeface="Arabic Typesetting" pitchFamily="66" charset="-78"/>
                <a:cs typeface="Arabic Typesetting" pitchFamily="66" charset="-78"/>
              </a:rPr>
              <a:t>euros</a:t>
            </a:r>
            <a:r>
              <a:rPr lang="en-US" b="1" dirty="0" smtClean="0">
                <a:latin typeface="Arabic Typesetting" pitchFamily="66" charset="-78"/>
                <a:cs typeface="Arabic Typesetting" pitchFamily="66" charset="-78"/>
              </a:rPr>
              <a:t>.</a:t>
            </a:r>
            <a:endParaRPr lang="ru-RU" b="1" dirty="0">
              <a:cs typeface="Arabic Typesetting" pitchFamily="66" charset="-78"/>
            </a:endParaRPr>
          </a:p>
        </p:txBody>
      </p:sp>
      <p:pic>
        <p:nvPicPr>
          <p:cNvPr id="2050" name="Picture 2" descr="http://provyborg.ru/media/k2/items/cache/2889112b7ee1be3fece0f2b74fb9a783_XL.jpg"/>
          <p:cNvPicPr>
            <a:picLocks noChangeAspect="1" noChangeArrowheads="1"/>
          </p:cNvPicPr>
          <p:nvPr/>
        </p:nvPicPr>
        <p:blipFill>
          <a:blip r:embed="rId3" cstate="print"/>
          <a:srcRect/>
          <a:stretch>
            <a:fillRect/>
          </a:stretch>
        </p:blipFill>
        <p:spPr bwMode="auto">
          <a:xfrm>
            <a:off x="3131840" y="3789040"/>
            <a:ext cx="3379269" cy="224909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052" name="Picture 4" descr="http://ikar62.ru/upload/images/3a/3a42355f2a1df79cf1eb65851cb87f0ethumb640x480.jpg"/>
          <p:cNvPicPr>
            <a:picLocks noChangeAspect="1" noChangeArrowheads="1"/>
          </p:cNvPicPr>
          <p:nvPr/>
        </p:nvPicPr>
        <p:blipFill>
          <a:blip r:embed="rId4" cstate="print"/>
          <a:srcRect l="11340" r="15581"/>
          <a:stretch>
            <a:fillRect/>
          </a:stretch>
        </p:blipFill>
        <p:spPr bwMode="auto">
          <a:xfrm>
            <a:off x="323528" y="4149080"/>
            <a:ext cx="2376264" cy="2173178"/>
          </a:xfrm>
          <a:prstGeom prst="rect">
            <a:avLst/>
          </a:prstGeom>
          <a:ln>
            <a:noFill/>
          </a:ln>
          <a:effectLst>
            <a:outerShdw blurRad="190500" algn="tl" rotWithShape="0">
              <a:srgbClr val="000000">
                <a:alpha val="70000"/>
              </a:srgbClr>
            </a:outerShdw>
          </a:effectLst>
        </p:spPr>
      </p:pic>
      <p:pic>
        <p:nvPicPr>
          <p:cNvPr id="2054" name="Picture 6" descr="http://fabulae.ru/pic/authors/5427/foto_13354.jpg"/>
          <p:cNvPicPr>
            <a:picLocks noChangeAspect="1" noChangeArrowheads="1"/>
          </p:cNvPicPr>
          <p:nvPr/>
        </p:nvPicPr>
        <p:blipFill>
          <a:blip r:embed="rId5" cstate="print"/>
          <a:srcRect/>
          <a:stretch>
            <a:fillRect/>
          </a:stretch>
        </p:blipFill>
        <p:spPr bwMode="auto">
          <a:xfrm>
            <a:off x="6804248" y="3933056"/>
            <a:ext cx="1809446" cy="2452912"/>
          </a:xfrm>
          <a:prstGeom prst="rect">
            <a:avLst/>
          </a:prstGeom>
          <a:ln>
            <a:noFill/>
          </a:ln>
          <a:effectLst>
            <a:outerShdw blurRad="190500" algn="tl" rotWithShape="0">
              <a:srgbClr val="000000">
                <a:alpha val="70000"/>
              </a:srgbClr>
            </a:outerShdw>
          </a:effectLst>
        </p:spPr>
      </p:pic>
    </p:spTree>
  </p:cSld>
  <p:clrMapOvr>
    <a:masterClrMapping/>
  </p:clrMapOvr>
  <p:transition>
    <p:blinds dir="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82000"/>
            <a:lum bright="15000" contrast="18000"/>
          </a:blip>
          <a:srcRect/>
          <a:stretch>
            <a:fillRect l="-11000" r="-11000"/>
          </a:stretch>
        </a:blipFill>
        <a:effectLst/>
      </p:bgPr>
    </p:bg>
    <p:spTree>
      <p:nvGrpSpPr>
        <p:cNvPr id="1" name=""/>
        <p:cNvGrpSpPr/>
        <p:nvPr/>
      </p:nvGrpSpPr>
      <p:grpSpPr>
        <a:xfrm>
          <a:off x="0" y="0"/>
          <a:ext cx="0" cy="0"/>
          <a:chOff x="0" y="0"/>
          <a:chExt cx="0" cy="0"/>
        </a:xfrm>
      </p:grpSpPr>
      <p:pic>
        <p:nvPicPr>
          <p:cNvPr id="1044" name="Picture 20" descr="http://ecomotors.ru/published/publicdata/WWWELECTROAUTORUWWWECOMOTORSRU/attachments/SC/products_pictures/Austria_1_enl.jpg"/>
          <p:cNvPicPr>
            <a:picLocks noChangeAspect="1" noChangeArrowheads="1"/>
          </p:cNvPicPr>
          <p:nvPr/>
        </p:nvPicPr>
        <p:blipFill>
          <a:blip r:embed="rId3" cstate="print"/>
          <a:srcRect/>
          <a:stretch>
            <a:fillRect/>
          </a:stretch>
        </p:blipFill>
        <p:spPr bwMode="auto">
          <a:xfrm>
            <a:off x="2771800" y="3429000"/>
            <a:ext cx="2520280" cy="1890210"/>
          </a:xfrm>
          <a:prstGeom prst="rect">
            <a:avLst/>
          </a:prstGeom>
          <a:noFill/>
        </p:spPr>
      </p:pic>
      <p:pic>
        <p:nvPicPr>
          <p:cNvPr id="1034" name="Picture 10" descr="http://misto-market.com.ua/turizm/images/interestplace/167/1.jpg"/>
          <p:cNvPicPr>
            <a:picLocks noChangeAspect="1" noChangeArrowheads="1"/>
          </p:cNvPicPr>
          <p:nvPr/>
        </p:nvPicPr>
        <p:blipFill>
          <a:blip r:embed="rId4" cstate="print"/>
          <a:srcRect/>
          <a:stretch>
            <a:fillRect/>
          </a:stretch>
        </p:blipFill>
        <p:spPr bwMode="auto">
          <a:xfrm>
            <a:off x="0" y="1988840"/>
            <a:ext cx="2411760" cy="1754865"/>
          </a:xfrm>
          <a:prstGeom prst="rect">
            <a:avLst/>
          </a:prstGeom>
          <a:noFill/>
        </p:spPr>
      </p:pic>
      <p:pic>
        <p:nvPicPr>
          <p:cNvPr id="1032" name="Picture 8" descr="http://www.holidaym.ru/images/img_tour/tour_9401_3.jpg"/>
          <p:cNvPicPr>
            <a:picLocks noChangeAspect="1" noChangeArrowheads="1"/>
          </p:cNvPicPr>
          <p:nvPr/>
        </p:nvPicPr>
        <p:blipFill>
          <a:blip r:embed="rId5" cstate="print"/>
          <a:srcRect/>
          <a:stretch>
            <a:fillRect/>
          </a:stretch>
        </p:blipFill>
        <p:spPr bwMode="auto">
          <a:xfrm>
            <a:off x="5652120" y="1"/>
            <a:ext cx="3491880" cy="1988840"/>
          </a:xfrm>
          <a:prstGeom prst="rect">
            <a:avLst/>
          </a:prstGeom>
          <a:noFill/>
        </p:spPr>
      </p:pic>
      <p:pic>
        <p:nvPicPr>
          <p:cNvPr id="1030" name="Picture 6" descr="http://www.ymtvacations.com/sites/default/files/content/schonebrunnpalace_vienna.jpg"/>
          <p:cNvPicPr>
            <a:picLocks noChangeAspect="1" noChangeArrowheads="1"/>
          </p:cNvPicPr>
          <p:nvPr/>
        </p:nvPicPr>
        <p:blipFill>
          <a:blip r:embed="rId6" cstate="print"/>
          <a:srcRect/>
          <a:stretch>
            <a:fillRect/>
          </a:stretch>
        </p:blipFill>
        <p:spPr bwMode="auto">
          <a:xfrm>
            <a:off x="2915816" y="-1"/>
            <a:ext cx="2736304" cy="1988841"/>
          </a:xfrm>
          <a:prstGeom prst="rect">
            <a:avLst/>
          </a:prstGeom>
          <a:noFill/>
        </p:spPr>
      </p:pic>
      <p:pic>
        <p:nvPicPr>
          <p:cNvPr id="1028" name="Picture 4" descr="http://www.intertrans.cz/data/rec1/37/12881/800x800_.jpg"/>
          <p:cNvPicPr>
            <a:picLocks noChangeAspect="1" noChangeArrowheads="1"/>
          </p:cNvPicPr>
          <p:nvPr/>
        </p:nvPicPr>
        <p:blipFill>
          <a:blip r:embed="rId7" cstate="print"/>
          <a:srcRect/>
          <a:stretch>
            <a:fillRect/>
          </a:stretch>
        </p:blipFill>
        <p:spPr bwMode="auto">
          <a:xfrm>
            <a:off x="0" y="1"/>
            <a:ext cx="2935490" cy="1988840"/>
          </a:xfrm>
          <a:prstGeom prst="rect">
            <a:avLst/>
          </a:prstGeom>
          <a:noFill/>
        </p:spPr>
      </p:pic>
      <p:pic>
        <p:nvPicPr>
          <p:cNvPr id="1036" name="Picture 12" descr="http://cs410922.userapi.com/v410922660/4507/PY-8PsEkJng.jpg"/>
          <p:cNvPicPr>
            <a:picLocks noChangeAspect="1" noChangeArrowheads="1"/>
          </p:cNvPicPr>
          <p:nvPr/>
        </p:nvPicPr>
        <p:blipFill>
          <a:blip r:embed="rId8" cstate="print"/>
          <a:srcRect/>
          <a:stretch>
            <a:fillRect/>
          </a:stretch>
        </p:blipFill>
        <p:spPr bwMode="auto">
          <a:xfrm>
            <a:off x="2411760" y="1988840"/>
            <a:ext cx="2304256" cy="1656184"/>
          </a:xfrm>
          <a:prstGeom prst="rect">
            <a:avLst/>
          </a:prstGeom>
          <a:noFill/>
        </p:spPr>
      </p:pic>
      <p:pic>
        <p:nvPicPr>
          <p:cNvPr id="1038" name="Picture 14" descr="http://www.holidaym.ru/images/img_tour/tour_9173_1.jpg"/>
          <p:cNvPicPr>
            <a:picLocks noChangeAspect="1" noChangeArrowheads="1"/>
          </p:cNvPicPr>
          <p:nvPr/>
        </p:nvPicPr>
        <p:blipFill>
          <a:blip r:embed="rId9" cstate="print"/>
          <a:srcRect/>
          <a:stretch>
            <a:fillRect/>
          </a:stretch>
        </p:blipFill>
        <p:spPr bwMode="auto">
          <a:xfrm>
            <a:off x="4716016" y="1988840"/>
            <a:ext cx="2614093" cy="1742729"/>
          </a:xfrm>
          <a:prstGeom prst="rect">
            <a:avLst/>
          </a:prstGeom>
          <a:noFill/>
        </p:spPr>
      </p:pic>
      <p:pic>
        <p:nvPicPr>
          <p:cNvPr id="1040" name="Picture 16" descr="http://agency-ls.ru/strana/kurort/big/750.jpg"/>
          <p:cNvPicPr>
            <a:picLocks noChangeAspect="1" noChangeArrowheads="1"/>
          </p:cNvPicPr>
          <p:nvPr/>
        </p:nvPicPr>
        <p:blipFill>
          <a:blip r:embed="rId10" cstate="print"/>
          <a:srcRect/>
          <a:stretch>
            <a:fillRect/>
          </a:stretch>
        </p:blipFill>
        <p:spPr bwMode="auto">
          <a:xfrm>
            <a:off x="7234014" y="1988840"/>
            <a:ext cx="1909986" cy="2736304"/>
          </a:xfrm>
          <a:prstGeom prst="rect">
            <a:avLst/>
          </a:prstGeom>
          <a:noFill/>
        </p:spPr>
      </p:pic>
      <p:pic>
        <p:nvPicPr>
          <p:cNvPr id="1042" name="Picture 18" descr="http://s017.radikal.ru/i437/1209/54/7c6185f83c30.jpg"/>
          <p:cNvPicPr>
            <a:picLocks noChangeAspect="1" noChangeArrowheads="1"/>
          </p:cNvPicPr>
          <p:nvPr/>
        </p:nvPicPr>
        <p:blipFill>
          <a:blip r:embed="rId11" cstate="print"/>
          <a:srcRect/>
          <a:stretch>
            <a:fillRect/>
          </a:stretch>
        </p:blipFill>
        <p:spPr bwMode="auto">
          <a:xfrm>
            <a:off x="0" y="3645024"/>
            <a:ext cx="2783632" cy="1839807"/>
          </a:xfrm>
          <a:prstGeom prst="rect">
            <a:avLst/>
          </a:prstGeom>
          <a:noFill/>
        </p:spPr>
      </p:pic>
      <p:pic>
        <p:nvPicPr>
          <p:cNvPr id="1046" name="Picture 22" descr="http://img0.liveinternet.ru/images/attach/c/8/99/945/99945096_6.jpg"/>
          <p:cNvPicPr>
            <a:picLocks noChangeAspect="1" noChangeArrowheads="1"/>
          </p:cNvPicPr>
          <p:nvPr/>
        </p:nvPicPr>
        <p:blipFill>
          <a:blip r:embed="rId12" cstate="print"/>
          <a:srcRect/>
          <a:stretch>
            <a:fillRect/>
          </a:stretch>
        </p:blipFill>
        <p:spPr bwMode="auto">
          <a:xfrm>
            <a:off x="0" y="5226818"/>
            <a:ext cx="2771800" cy="1631181"/>
          </a:xfrm>
          <a:prstGeom prst="rect">
            <a:avLst/>
          </a:prstGeom>
          <a:noFill/>
        </p:spPr>
      </p:pic>
      <p:pic>
        <p:nvPicPr>
          <p:cNvPr id="1048" name="Picture 24" descr="http://toptravellists.net/wallpapers/2012/07/Wiener-Riesenrad-Night-Vienna-City-Austria-1800x2880.jpg"/>
          <p:cNvPicPr>
            <a:picLocks noChangeAspect="1" noChangeArrowheads="1"/>
          </p:cNvPicPr>
          <p:nvPr/>
        </p:nvPicPr>
        <p:blipFill>
          <a:blip r:embed="rId13" cstate="print"/>
          <a:srcRect/>
          <a:stretch>
            <a:fillRect/>
          </a:stretch>
        </p:blipFill>
        <p:spPr bwMode="auto">
          <a:xfrm>
            <a:off x="2771800" y="5282825"/>
            <a:ext cx="2520280" cy="1575175"/>
          </a:xfrm>
          <a:prstGeom prst="rect">
            <a:avLst/>
          </a:prstGeom>
          <a:noFill/>
        </p:spPr>
      </p:pic>
      <p:pic>
        <p:nvPicPr>
          <p:cNvPr id="1050" name="Picture 26" descr="http://www.irannaz.com/user_files/image/albom/zibashahr/9.jpg"/>
          <p:cNvPicPr>
            <a:picLocks noChangeAspect="1" noChangeArrowheads="1"/>
          </p:cNvPicPr>
          <p:nvPr/>
        </p:nvPicPr>
        <p:blipFill>
          <a:blip r:embed="rId14" cstate="print"/>
          <a:srcRect/>
          <a:stretch>
            <a:fillRect/>
          </a:stretch>
        </p:blipFill>
        <p:spPr bwMode="auto">
          <a:xfrm>
            <a:off x="5292080" y="3717032"/>
            <a:ext cx="1944216" cy="3140968"/>
          </a:xfrm>
          <a:prstGeom prst="rect">
            <a:avLst/>
          </a:prstGeom>
          <a:noFill/>
        </p:spPr>
      </p:pic>
      <p:pic>
        <p:nvPicPr>
          <p:cNvPr id="1052" name="Picture 28" descr="http://s.vtambove.ru/photos/0/0/44/50fcbefbac754.jpg"/>
          <p:cNvPicPr>
            <a:picLocks noChangeAspect="1" noChangeArrowheads="1"/>
          </p:cNvPicPr>
          <p:nvPr/>
        </p:nvPicPr>
        <p:blipFill>
          <a:blip r:embed="rId15" cstate="print"/>
          <a:srcRect l="9804"/>
          <a:stretch>
            <a:fillRect/>
          </a:stretch>
        </p:blipFill>
        <p:spPr bwMode="auto">
          <a:xfrm>
            <a:off x="7219004" y="4797152"/>
            <a:ext cx="1924995" cy="1944216"/>
          </a:xfrm>
          <a:prstGeom prst="rect">
            <a:avLst/>
          </a:prstGeom>
          <a:noFill/>
        </p:spPr>
      </p:pic>
      <p:sp>
        <p:nvSpPr>
          <p:cNvPr id="2" name="Заголовок 1"/>
          <p:cNvSpPr>
            <a:spLocks noGrp="1"/>
          </p:cNvSpPr>
          <p:nvPr>
            <p:ph type="title"/>
          </p:nvPr>
        </p:nvSpPr>
        <p:spPr>
          <a:xfrm>
            <a:off x="395536" y="1988840"/>
            <a:ext cx="8280920" cy="1935088"/>
          </a:xfrm>
        </p:spPr>
        <p:txBody>
          <a:bodyPr>
            <a:noAutofit/>
          </a:bodyPr>
          <a:lstStyle/>
          <a:p>
            <a:r>
              <a:rPr lang="en-US" sz="9600" b="1" dirty="0" smtClean="0">
                <a:gradFill>
                  <a:gsLst>
                    <a:gs pos="0">
                      <a:srgbClr val="825600"/>
                    </a:gs>
                    <a:gs pos="13000">
                      <a:srgbClr val="FFA800"/>
                    </a:gs>
                    <a:gs pos="28000">
                      <a:srgbClr val="825600"/>
                    </a:gs>
                    <a:gs pos="42999">
                      <a:srgbClr val="FFA800"/>
                    </a:gs>
                    <a:gs pos="58000">
                      <a:srgbClr val="825600"/>
                    </a:gs>
                    <a:gs pos="72000">
                      <a:srgbClr val="FFA800"/>
                    </a:gs>
                    <a:gs pos="87000">
                      <a:srgbClr val="825600"/>
                    </a:gs>
                    <a:gs pos="100000">
                      <a:srgbClr val="FFA800"/>
                    </a:gs>
                  </a:gsLst>
                  <a:lin ang="5400000" scaled="0"/>
                </a:gradFill>
                <a:latin typeface="Old English Text MT" pitchFamily="66" charset="0"/>
              </a:rPr>
              <a:t>Landmarks</a:t>
            </a:r>
            <a:endParaRPr lang="ru-RU" sz="9600" b="1" dirty="0">
              <a:gradFill>
                <a:gsLst>
                  <a:gs pos="0">
                    <a:srgbClr val="825600"/>
                  </a:gs>
                  <a:gs pos="13000">
                    <a:srgbClr val="FFA800"/>
                  </a:gs>
                  <a:gs pos="28000">
                    <a:srgbClr val="825600"/>
                  </a:gs>
                  <a:gs pos="42999">
                    <a:srgbClr val="FFA800"/>
                  </a:gs>
                  <a:gs pos="58000">
                    <a:srgbClr val="825600"/>
                  </a:gs>
                  <a:gs pos="72000">
                    <a:srgbClr val="FFA800"/>
                  </a:gs>
                  <a:gs pos="87000">
                    <a:srgbClr val="825600"/>
                  </a:gs>
                  <a:gs pos="100000">
                    <a:srgbClr val="FFA800"/>
                  </a:gs>
                </a:gsLst>
                <a:lin ang="5400000" scaled="0"/>
              </a:gradFill>
              <a:latin typeface="Old English Text MT" pitchFamily="66" charset="0"/>
            </a:endParaRPr>
          </a:p>
        </p:txBody>
      </p:sp>
    </p:spTree>
  </p:cSld>
  <p:clrMapOvr>
    <a:masterClrMapping/>
  </p:clrMapOvr>
  <p:transition>
    <p:newsflash/>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615</TotalTime>
  <Words>784</Words>
  <Application>Microsoft Office PowerPoint</Application>
  <PresentationFormat>Экран (4:3)</PresentationFormat>
  <Paragraphs>43</Paragraphs>
  <Slides>19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19</vt:i4>
      </vt:variant>
    </vt:vector>
  </HeadingPairs>
  <TitlesOfParts>
    <vt:vector size="20" baseType="lpstr">
      <vt:lpstr>Тема Office</vt:lpstr>
      <vt:lpstr>Слайд 1</vt:lpstr>
      <vt:lpstr>General information</vt:lpstr>
      <vt:lpstr>Name of the city</vt:lpstr>
      <vt:lpstr>Symbol of Vienna</vt:lpstr>
      <vt:lpstr>Слайд 5</vt:lpstr>
      <vt:lpstr>Culture</vt:lpstr>
      <vt:lpstr>Museums</vt:lpstr>
      <vt:lpstr>Vienna balls</vt:lpstr>
      <vt:lpstr>Landmarks</vt:lpstr>
      <vt:lpstr>Prater</vt:lpstr>
      <vt:lpstr>Ferris wheel</vt:lpstr>
      <vt:lpstr>Staatsoper</vt:lpstr>
      <vt:lpstr>Hundertwasserhaus</vt:lpstr>
      <vt:lpstr>Neues Rathaus</vt:lpstr>
      <vt:lpstr>Museum of Contemporary Art</vt:lpstr>
      <vt:lpstr>The oldest newspaper in the world</vt:lpstr>
      <vt:lpstr>Foood</vt:lpstr>
      <vt:lpstr>Cafe Sacher</vt:lpstr>
      <vt:lpstr>Слайд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Best</dc:creator>
  <cp:lastModifiedBy>Microsoft</cp:lastModifiedBy>
  <cp:revision>64</cp:revision>
  <dcterms:created xsi:type="dcterms:W3CDTF">2014-03-22T16:37:30Z</dcterms:created>
  <dcterms:modified xsi:type="dcterms:W3CDTF">2014-03-25T11:59:37Z</dcterms:modified>
</cp:coreProperties>
</file>